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62" r:id="rId6"/>
    <p:sldId id="260" r:id="rId7"/>
    <p:sldId id="261" r:id="rId8"/>
    <p:sldId id="259" r:id="rId9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9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19677-082F-4C2D-AEDD-DF6D7B8DC978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BA63-712F-4F1F-BF3B-DBF5CE97F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87824" y="1563638"/>
            <a:ext cx="400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tx2"/>
                </a:solidFill>
                <a:latin typeface="Titillium Web" pitchFamily="2" charset="0"/>
              </a:rPr>
              <a:t>Antonio Palumbo</a:t>
            </a:r>
            <a:endParaRPr lang="it-IT" sz="3600" b="1" dirty="0">
              <a:solidFill>
                <a:schemeClr val="tx2"/>
              </a:solidFill>
              <a:latin typeface="Titillium Web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228371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  <a:latin typeface="Titillium Web" pitchFamily="2" charset="0"/>
              </a:rPr>
              <a:t>Cloud Computing &amp; Big Data</a:t>
            </a:r>
            <a:endParaRPr lang="it-IT" sz="2800" dirty="0">
              <a:solidFill>
                <a:schemeClr val="accent2">
                  <a:lumMod val="75000"/>
                </a:schemeClr>
              </a:solidFill>
              <a:latin typeface="Titillium We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3598"/>
            <a:ext cx="1805955" cy="24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87824" y="1203598"/>
            <a:ext cx="50405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</a:rPr>
              <a:t>CLOUD COMPUTING</a:t>
            </a:r>
            <a:r>
              <a:rPr lang="it-IT" dirty="0"/>
              <a:t>: </a:t>
            </a:r>
            <a:r>
              <a:rPr lang="it-IT" dirty="0" smtClean="0"/>
              <a:t>E’ </a:t>
            </a:r>
            <a:r>
              <a:rPr lang="it-IT" dirty="0"/>
              <a:t>una piattaforma </a:t>
            </a:r>
            <a:r>
              <a:rPr lang="it-IT" dirty="0" smtClean="0"/>
              <a:t>di elaborazione </a:t>
            </a:r>
            <a:r>
              <a:rPr lang="it-IT" b="1" dirty="0" err="1"/>
              <a:t>virtualizzata</a:t>
            </a:r>
            <a:r>
              <a:rPr lang="it-IT" dirty="0"/>
              <a:t>, in </a:t>
            </a:r>
            <a:r>
              <a:rPr lang="it-IT" dirty="0" smtClean="0"/>
              <a:t>grado di </a:t>
            </a:r>
            <a:r>
              <a:rPr lang="it-IT" dirty="0"/>
              <a:t>archiviare/elaborate dati e </a:t>
            </a:r>
            <a:r>
              <a:rPr lang="it-IT" dirty="0" smtClean="0"/>
              <a:t>di offrire </a:t>
            </a:r>
            <a:r>
              <a:rPr lang="it-IT" dirty="0"/>
              <a:t>il numero di server </a:t>
            </a:r>
            <a:r>
              <a:rPr lang="it-IT" dirty="0" smtClean="0"/>
              <a:t>necessari a </a:t>
            </a:r>
            <a:r>
              <a:rPr lang="it-IT" dirty="0"/>
              <a:t>far girare un'applicazione </a:t>
            </a:r>
            <a:r>
              <a:rPr lang="it-IT" dirty="0" smtClean="0"/>
              <a:t>al variare </a:t>
            </a:r>
            <a:r>
              <a:rPr lang="it-IT" dirty="0"/>
              <a:t>del numero di utenti che </a:t>
            </a:r>
            <a:r>
              <a:rPr lang="it-IT" dirty="0" smtClean="0"/>
              <a:t>la utilizzano</a:t>
            </a:r>
            <a:r>
              <a:rPr lang="it-IT" dirty="0"/>
              <a:t>, garantendo un </a:t>
            </a:r>
            <a:r>
              <a:rPr lang="it-IT" dirty="0" smtClean="0"/>
              <a:t>equilibrio perfetto </a:t>
            </a:r>
            <a:r>
              <a:rPr lang="it-IT" dirty="0"/>
              <a:t>tra domanda e offerta.</a:t>
            </a:r>
          </a:p>
        </p:txBody>
      </p:sp>
    </p:spTree>
    <p:extLst>
      <p:ext uri="{BB962C8B-B14F-4D97-AF65-F5344CB8AC3E}">
        <p14:creationId xmlns:p14="http://schemas.microsoft.com/office/powerpoint/2010/main" val="403121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79562"/>
            <a:ext cx="7632848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1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3558"/>
            <a:ext cx="3384376" cy="330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ttangolo 48"/>
          <p:cNvSpPr/>
          <p:nvPr/>
        </p:nvSpPr>
        <p:spPr>
          <a:xfrm>
            <a:off x="3923928" y="737996"/>
            <a:ext cx="4176464" cy="34179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2"/>
              </a:buClr>
              <a:buFont typeface="Webdings" panose="05030102010509060703" pitchFamily="18" charset="2"/>
              <a:buChar char="4"/>
            </a:pPr>
            <a:r>
              <a:rPr lang="it-IT" sz="1200" dirty="0">
                <a:solidFill>
                  <a:schemeClr val="accent5"/>
                </a:solidFill>
              </a:rPr>
              <a:t>Le soluzioni per il mondo dell’Internet Of Things si articolano principalmente su 4 layer:</a:t>
            </a:r>
          </a:p>
          <a:p>
            <a:pPr marL="742950" lvl="1" indent="-285750">
              <a:lnSpc>
                <a:spcPct val="120000"/>
              </a:lnSpc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4"/>
            </a:pPr>
            <a:r>
              <a:rPr lang="it-IT" sz="1200" b="1" dirty="0">
                <a:solidFill>
                  <a:schemeClr val="accent5"/>
                </a:solidFill>
              </a:rPr>
              <a:t>Sensori/Device</a:t>
            </a:r>
            <a:r>
              <a:rPr lang="it-IT" sz="1200" dirty="0">
                <a:solidFill>
                  <a:schemeClr val="accent5"/>
                </a:solidFill>
              </a:rPr>
              <a:t> per la raccolta dei dati sul campo</a:t>
            </a:r>
          </a:p>
          <a:p>
            <a:pPr marL="742950" lvl="1" indent="-285750">
              <a:lnSpc>
                <a:spcPct val="120000"/>
              </a:lnSpc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4"/>
            </a:pPr>
            <a:r>
              <a:rPr lang="it-IT" sz="1200" b="1" dirty="0">
                <a:solidFill>
                  <a:schemeClr val="accent5"/>
                </a:solidFill>
              </a:rPr>
              <a:t>Connettività</a:t>
            </a:r>
            <a:r>
              <a:rPr lang="it-IT" sz="1200" dirty="0">
                <a:solidFill>
                  <a:schemeClr val="accent5"/>
                </a:solidFill>
              </a:rPr>
              <a:t> per il trasporto dei dati</a:t>
            </a:r>
          </a:p>
          <a:p>
            <a:pPr marL="742950" lvl="1" indent="-285750">
              <a:lnSpc>
                <a:spcPct val="120000"/>
              </a:lnSpc>
              <a:spcAft>
                <a:spcPts val="400"/>
              </a:spcAft>
              <a:buClr>
                <a:schemeClr val="accent2"/>
              </a:buClr>
              <a:buFont typeface="Wingdings 3" panose="05040102010807070707" pitchFamily="18" charset="2"/>
              <a:buChar char="4"/>
            </a:pPr>
            <a:r>
              <a:rPr lang="it-IT" sz="1200" b="1" dirty="0">
                <a:solidFill>
                  <a:schemeClr val="accent5"/>
                </a:solidFill>
              </a:rPr>
              <a:t>Piattaforme</a:t>
            </a:r>
            <a:r>
              <a:rPr lang="it-IT" sz="1200" dirty="0">
                <a:solidFill>
                  <a:schemeClr val="accent5"/>
                </a:solidFill>
              </a:rPr>
              <a:t> </a:t>
            </a:r>
            <a:r>
              <a:rPr lang="it-IT" sz="1200" b="1" dirty="0">
                <a:solidFill>
                  <a:schemeClr val="accent5"/>
                </a:solidFill>
              </a:rPr>
              <a:t>e</a:t>
            </a:r>
            <a:r>
              <a:rPr lang="it-IT" sz="1200" dirty="0">
                <a:solidFill>
                  <a:schemeClr val="accent5"/>
                </a:solidFill>
              </a:rPr>
              <a:t> </a:t>
            </a:r>
            <a:r>
              <a:rPr lang="it-IT" sz="1200" b="1" dirty="0">
                <a:solidFill>
                  <a:schemeClr val="accent5"/>
                </a:solidFill>
              </a:rPr>
              <a:t>App</a:t>
            </a:r>
            <a:r>
              <a:rPr lang="it-IT" sz="1200" dirty="0">
                <a:solidFill>
                  <a:schemeClr val="accent5"/>
                </a:solidFill>
              </a:rPr>
              <a:t> per la normalizzazione, gestione e presentazione dei dati</a:t>
            </a:r>
          </a:p>
          <a:p>
            <a:pPr marL="742950" lvl="1" indent="-285750">
              <a:lnSpc>
                <a:spcPct val="120000"/>
              </a:lnSpc>
              <a:spcAft>
                <a:spcPts val="800"/>
              </a:spcAft>
              <a:buClr>
                <a:schemeClr val="accent2"/>
              </a:buClr>
              <a:buFont typeface="Wingdings 3" panose="05040102010807070707" pitchFamily="18" charset="2"/>
              <a:buChar char="4"/>
            </a:pPr>
            <a:r>
              <a:rPr lang="it-IT" sz="1200" b="1" dirty="0">
                <a:solidFill>
                  <a:schemeClr val="accent5"/>
                </a:solidFill>
              </a:rPr>
              <a:t>BI &amp; Analytics </a:t>
            </a:r>
            <a:r>
              <a:rPr lang="it-IT" sz="1200" dirty="0">
                <a:solidFill>
                  <a:schemeClr val="accent5"/>
                </a:solidFill>
              </a:rPr>
              <a:t>per la rielaborazione dei dati al fine di trarne informazioni specifiche o trend previsionali</a:t>
            </a:r>
          </a:p>
          <a:p>
            <a:pPr marL="285750" indent="-285750">
              <a:lnSpc>
                <a:spcPct val="120000"/>
              </a:lnSpc>
              <a:spcAft>
                <a:spcPts val="800"/>
              </a:spcAft>
              <a:buClr>
                <a:schemeClr val="accent2"/>
              </a:buClr>
              <a:buFont typeface="Webdings" panose="05030102010509060703" pitchFamily="18" charset="2"/>
              <a:buChar char="4"/>
            </a:pPr>
            <a:r>
              <a:rPr lang="it-IT" sz="1200" dirty="0">
                <a:solidFill>
                  <a:schemeClr val="accent5"/>
                </a:solidFill>
              </a:rPr>
              <a:t>In ciascuno di questi layer operano una </a:t>
            </a:r>
            <a:r>
              <a:rPr lang="it-IT" sz="1200" b="1" dirty="0">
                <a:solidFill>
                  <a:schemeClr val="accent5"/>
                </a:solidFill>
              </a:rPr>
              <a:t>molteplicità di attori/fornitori</a:t>
            </a:r>
            <a:r>
              <a:rPr lang="it-IT" sz="1200" dirty="0">
                <a:solidFill>
                  <a:schemeClr val="accent5"/>
                </a:solidFill>
              </a:rPr>
              <a:t> che propongono soluzioni più o meno specifiche per i diversi ambiti (Utilities, Manufacturing,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5787058" cy="29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1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1590"/>
            <a:ext cx="8424936" cy="291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5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7574"/>
            <a:ext cx="8064896" cy="299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63888" y="3075806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/>
                </a:solidFill>
                <a:latin typeface="Titillium Web" pitchFamily="2" charset="0"/>
              </a:rPr>
              <a:t>Antonio Palumbo</a:t>
            </a:r>
            <a:endParaRPr lang="it-IT" dirty="0">
              <a:solidFill>
                <a:schemeClr val="tx2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141</Words>
  <Application>Microsoft Office PowerPoint</Application>
  <PresentationFormat>Presentazione su schermo (16:9)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Confindustria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TREROROLA-GI</dc:creator>
  <cp:lastModifiedBy>Lo Sapio Francesco</cp:lastModifiedBy>
  <cp:revision>8</cp:revision>
  <dcterms:created xsi:type="dcterms:W3CDTF">2017-03-31T13:52:36Z</dcterms:created>
  <dcterms:modified xsi:type="dcterms:W3CDTF">2018-04-11T11:37:41Z</dcterms:modified>
</cp:coreProperties>
</file>