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64" r:id="rId3"/>
    <p:sldId id="267" r:id="rId4"/>
    <p:sldId id="269" r:id="rId5"/>
    <p:sldId id="268" r:id="rId6"/>
    <p:sldId id="284" r:id="rId7"/>
    <p:sldId id="280" r:id="rId8"/>
    <p:sldId id="266" r:id="rId9"/>
    <p:sldId id="283" r:id="rId10"/>
    <p:sldId id="271" r:id="rId11"/>
    <p:sldId id="272" r:id="rId12"/>
    <p:sldId id="270" r:id="rId13"/>
    <p:sldId id="273" r:id="rId14"/>
    <p:sldId id="274" r:id="rId15"/>
    <p:sldId id="275" r:id="rId16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TRIOLA\Distretti-Cluster-PMI\indice%20di%20digitalizzazione%20imprese%20Istat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Foglio1!$A$3:$A$6</c:f>
              <c:strCache>
                <c:ptCount val="4"/>
                <c:pt idx="0">
                  <c:v>addetti 10-49</c:v>
                </c:pt>
                <c:pt idx="1">
                  <c:v>addetti 50-99</c:v>
                </c:pt>
                <c:pt idx="2">
                  <c:v>addetti 100-249</c:v>
                </c:pt>
                <c:pt idx="3">
                  <c:v>addetti  &gt;250</c:v>
                </c:pt>
              </c:strCache>
            </c:strRef>
          </c:cat>
          <c:val>
            <c:numRef>
              <c:f>Foglio1!$B$3:$B$6</c:f>
              <c:numCache>
                <c:formatCode>0.0%</c:formatCode>
                <c:ptCount val="4"/>
                <c:pt idx="0">
                  <c:v>0.107</c:v>
                </c:pt>
                <c:pt idx="1">
                  <c:v>0.152</c:v>
                </c:pt>
                <c:pt idx="2">
                  <c:v>0.20799999999999999</c:v>
                </c:pt>
                <c:pt idx="3">
                  <c:v>0.34399999999999997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F6-4C68-A2DA-000F3807651D}"/>
            </c:ext>
          </c:extLst>
        </c:ser>
        <c:ser>
          <c:idx val="1"/>
          <c:order val="1"/>
          <c:tx>
            <c:strRef>
              <c:f>Foglio1!$C$2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Foglio1!$A$3:$A$6</c:f>
              <c:strCache>
                <c:ptCount val="4"/>
                <c:pt idx="0">
                  <c:v>addetti 10-49</c:v>
                </c:pt>
                <c:pt idx="1">
                  <c:v>addetti 50-99</c:v>
                </c:pt>
                <c:pt idx="2">
                  <c:v>addetti 100-249</c:v>
                </c:pt>
                <c:pt idx="3">
                  <c:v>addetti  &gt;250</c:v>
                </c:pt>
              </c:strCache>
            </c:strRef>
          </c:cat>
          <c:val>
            <c:numRef>
              <c:f>Foglio1!$C$3:$C$6</c:f>
              <c:numCache>
                <c:formatCode>0.0%</c:formatCode>
                <c:ptCount val="4"/>
                <c:pt idx="0">
                  <c:v>0.108</c:v>
                </c:pt>
                <c:pt idx="1">
                  <c:v>0.23499999999999999</c:v>
                </c:pt>
                <c:pt idx="2">
                  <c:v>0.33400000000000002</c:v>
                </c:pt>
                <c:pt idx="3">
                  <c:v>0.47299999999999998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F6-4C68-A2DA-000F38076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04672"/>
        <c:axId val="68606208"/>
      </c:barChart>
      <c:catAx>
        <c:axId val="6860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606208"/>
        <c:crosses val="autoZero"/>
        <c:auto val="1"/>
        <c:lblAlgn val="ctr"/>
        <c:lblOffset val="100"/>
        <c:noMultiLvlLbl val="0"/>
      </c:catAx>
      <c:valAx>
        <c:axId val="686062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860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0.3469</cdr:x>
      <cdr:y>0.24548</cdr:y>
    </cdr:from>
    <cdr:to>
      <cdr:x>0.47501</cdr:x>
      <cdr:y>0.40309</cdr:y>
    </cdr:to>
    <cdr:sp macro="" textlink="">
      <cdr:nvSpPr>
        <cdr:cNvPr id="2" name="Freccia in su 1"/>
        <cdr:cNvSpPr/>
      </cdr:nvSpPr>
      <cdr:spPr>
        <a:xfrm xmlns:a="http://schemas.openxmlformats.org/drawingml/2006/main">
          <a:off x="2098261" y="781333"/>
          <a:ext cx="774931" cy="501679"/>
        </a:xfrm>
        <a:prstGeom xmlns:a="http://schemas.openxmlformats.org/drawingml/2006/main" prst="up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0.13482</cdr:x>
      <cdr:y>0.564</cdr:y>
    </cdr:from>
    <cdr:to>
      <cdr:x>0.2262</cdr:x>
      <cdr:y>0.64071</cdr:y>
    </cdr:to>
    <cdr:sp macro="" textlink="">
      <cdr:nvSpPr>
        <cdr:cNvPr id="3" name="Freccia bidirezionale orizzontale 2"/>
        <cdr:cNvSpPr/>
      </cdr:nvSpPr>
      <cdr:spPr>
        <a:xfrm xmlns:a="http://schemas.openxmlformats.org/drawingml/2006/main">
          <a:off x="815463" y="1795169"/>
          <a:ext cx="552719" cy="244151"/>
        </a:xfrm>
        <a:prstGeom xmlns:a="http://schemas.openxmlformats.org/drawingml/2006/main" prst="left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0.35588</cdr:x>
      <cdr:y>0.34441</cdr:y>
    </cdr:from>
    <cdr:to>
      <cdr:x>0.46976</cdr:x>
      <cdr:y>0.42514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1800200" y="1096230"/>
          <a:ext cx="576063" cy="256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100" b="1" dirty="0" smtClean="0"/>
            <a:t>+55%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0.54762</cdr:x>
      <cdr:y>0.06921</cdr:y>
    </cdr:from>
    <cdr:to>
      <cdr:x>0.66637</cdr:x>
      <cdr:y>0.24533</cdr:y>
    </cdr:to>
    <cdr:sp macro="" textlink="">
      <cdr:nvSpPr>
        <cdr:cNvPr id="5" name="Freccia in su 4"/>
        <cdr:cNvSpPr/>
      </cdr:nvSpPr>
      <cdr:spPr>
        <a:xfrm xmlns:a="http://schemas.openxmlformats.org/drawingml/2006/main">
          <a:off x="3312368" y="220280"/>
          <a:ext cx="718276" cy="560603"/>
        </a:xfrm>
        <a:prstGeom xmlns:a="http://schemas.openxmlformats.org/drawingml/2006/main" prst="up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0.53571</cdr:x>
      <cdr:y>0.1597</cdr:y>
    </cdr:from>
    <cdr:to>
      <cdr:x>0.67038</cdr:x>
      <cdr:y>0.25019</cdr:y>
    </cdr:to>
    <cdr:sp macro="" textlink="">
      <cdr:nvSpPr>
        <cdr:cNvPr id="6" name="CasellaDiTesto 2"/>
        <cdr:cNvSpPr txBox="1"/>
      </cdr:nvSpPr>
      <cdr:spPr>
        <a:xfrm xmlns:a="http://schemas.openxmlformats.org/drawingml/2006/main">
          <a:off x="3240360" y="508312"/>
          <a:ext cx="81452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100" b="1" dirty="0" smtClean="0"/>
            <a:t>+</a:t>
          </a:r>
          <a:r>
            <a:rPr lang="it-IT" b="1" dirty="0" smtClean="0"/>
            <a:t>61</a:t>
          </a:r>
          <a:r>
            <a:rPr lang="it-IT" sz="1100" b="1" dirty="0" smtClean="0"/>
            <a:t>%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0.69048</cdr:x>
      <cdr:y>0</cdr:y>
    </cdr:from>
    <cdr:to>
      <cdr:x>0.79762</cdr:x>
      <cdr:y>0.17941</cdr:y>
    </cdr:to>
    <cdr:sp macro="" textlink="">
      <cdr:nvSpPr>
        <cdr:cNvPr id="9" name="Freccia in su 8"/>
        <cdr:cNvSpPr/>
      </cdr:nvSpPr>
      <cdr:spPr>
        <a:xfrm xmlns:a="http://schemas.openxmlformats.org/drawingml/2006/main">
          <a:off x="4176494" y="0"/>
          <a:ext cx="648072" cy="571033"/>
        </a:xfrm>
        <a:prstGeom xmlns:a="http://schemas.openxmlformats.org/drawingml/2006/main" prst="up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0.70239</cdr:x>
      <cdr:y>0.08891</cdr:y>
    </cdr:from>
    <cdr:to>
      <cdr:x>0.79762</cdr:x>
      <cdr:y>0.13416</cdr:y>
    </cdr:to>
    <cdr:sp macro="" textlink="">
      <cdr:nvSpPr>
        <cdr:cNvPr id="10" name="CasellaDiTesto 2"/>
        <cdr:cNvSpPr txBox="1"/>
      </cdr:nvSpPr>
      <cdr:spPr>
        <a:xfrm xmlns:a="http://schemas.openxmlformats.org/drawingml/2006/main">
          <a:off x="4248502" y="283001"/>
          <a:ext cx="57606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100" b="1" dirty="0" smtClean="0"/>
            <a:t>+</a:t>
          </a:r>
          <a:r>
            <a:rPr lang="it-IT" b="1" dirty="0" smtClean="0"/>
            <a:t>38</a:t>
          </a:r>
          <a:r>
            <a:rPr lang="it-IT" sz="1100" b="1" dirty="0" smtClean="0"/>
            <a:t>%</a:t>
          </a:r>
          <a:endParaRPr lang="it-IT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4010-1D94-463A-92F8-907C840C82AC}" type="datetimeFigureOut">
              <a:rPr lang="it-IT" smtClean="0"/>
              <a:t>10/04/2018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DCA03-6142-4086-82F4-2D360B0D30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78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Il tavolo trasformazione digitale  in Confindustria </a:t>
            </a:r>
          </a:p>
          <a:p>
            <a:r>
              <a:rPr lang="it-IT" sz="1200" dirty="0" smtClean="0">
                <a:solidFill>
                  <a:schemeClr val="tx2"/>
                </a:solidFill>
              </a:rPr>
              <a:t>Raccomandazioni chiave - precondizioni </a:t>
            </a:r>
          </a:p>
          <a:p>
            <a:r>
              <a:rPr lang="it-IT" sz="1200" dirty="0" smtClean="0">
                <a:solidFill>
                  <a:schemeClr val="tx2"/>
                </a:solidFill>
              </a:rPr>
              <a:t>Non solo «cosa» fare, ma «come»</a:t>
            </a:r>
          </a:p>
          <a:p>
            <a:r>
              <a:rPr lang="it-IT" sz="1200" dirty="0" smtClean="0">
                <a:solidFill>
                  <a:schemeClr val="tx2"/>
                </a:solidFill>
              </a:rPr>
              <a:t>Azioni «poche ma forti» - misurabili</a:t>
            </a:r>
          </a:p>
          <a:p>
            <a:r>
              <a:rPr lang="it-IT" sz="1200" dirty="0" smtClean="0">
                <a:solidFill>
                  <a:schemeClr val="tx2"/>
                </a:solidFill>
              </a:rPr>
              <a:t>Coinvolgimento territori/filiere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/>
                </a:solidFill>
              </a:rPr>
              <a:t>Focus su </a:t>
            </a:r>
            <a:r>
              <a:rPr lang="it-IT" sz="1200" b="1" dirty="0" err="1" smtClean="0">
                <a:solidFill>
                  <a:schemeClr val="tx2"/>
                </a:solidFill>
              </a:rPr>
              <a:t>execution</a:t>
            </a:r>
            <a:endParaRPr lang="it-IT" sz="1200" b="1" dirty="0" smtClean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12BE5-6EFE-496B-A55E-203D417C257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39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C0DA-137B-45A9-BDAC-8F69D98373E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4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F9F4B-BC8F-4555-BECD-A810DCA6D6C4}" type="slidenum">
              <a:rPr lang="it-IT" altLang="it-IT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0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8750" y="1335088"/>
            <a:ext cx="6421438" cy="3613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812BE5-6EFE-496B-A55E-203D417C257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8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10/04/2018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10/04/2018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chemeClr val="accent4"/>
                </a:solidFill>
              </a:defRPr>
            </a:lvl1pPr>
            <a:lvl2pPr>
              <a:defRPr sz="1800">
                <a:solidFill>
                  <a:schemeClr val="accent4"/>
                </a:solidFill>
              </a:defRPr>
            </a:lvl2pPr>
            <a:lvl3pPr>
              <a:defRPr sz="1350">
                <a:solidFill>
                  <a:schemeClr val="accent4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0278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9677-082F-4C2D-AEDD-DF6D7B8DC978}" type="datetimeFigureOut">
              <a:rPr lang="it-IT" smtClean="0"/>
              <a:pPr/>
              <a:t>10/04/2018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6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11760" y="2850310"/>
            <a:ext cx="4206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tillium Web" pitchFamily="2" charset="0"/>
              </a:rPr>
              <a:t>Elio Catania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1F497D"/>
                </a:solidFill>
                <a:latin typeface="Titillium Web" pitchFamily="2" charset="0"/>
              </a:rPr>
              <a:t>Presidente Confindustria Digitale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tillium Web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49163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4000" dirty="0" smtClean="0">
                <a:solidFill>
                  <a:srgbClr val="C0504D">
                    <a:lumMod val="75000"/>
                  </a:srgbClr>
                </a:solidFill>
                <a:latin typeface="Titillium Web" pitchFamily="2" charset="0"/>
              </a:rPr>
              <a:t>La </a:t>
            </a:r>
            <a:r>
              <a:rPr lang="it-IT" altLang="it-IT" sz="4000" dirty="0">
                <a:solidFill>
                  <a:srgbClr val="C0504D">
                    <a:lumMod val="75000"/>
                  </a:srgbClr>
                </a:solidFill>
                <a:latin typeface="Titillium Web" pitchFamily="2" charset="0"/>
              </a:rPr>
              <a:t>trasformazione competitiva digitale </a:t>
            </a:r>
            <a:endParaRPr lang="it-IT" altLang="it-IT" sz="4000" dirty="0" smtClean="0">
              <a:solidFill>
                <a:srgbClr val="C0504D">
                  <a:lumMod val="75000"/>
                </a:srgbClr>
              </a:solidFill>
              <a:latin typeface="Titillium Web" pitchFamily="2" charset="0"/>
            </a:endParaRPr>
          </a:p>
          <a:p>
            <a:pPr algn="ctr"/>
            <a:r>
              <a:rPr lang="it-IT" altLang="it-IT" sz="4000" dirty="0" smtClean="0">
                <a:solidFill>
                  <a:srgbClr val="C0504D">
                    <a:lumMod val="75000"/>
                  </a:srgbClr>
                </a:solidFill>
                <a:latin typeface="Titillium Web" pitchFamily="2" charset="0"/>
              </a:rPr>
              <a:t>dell’impresa </a:t>
            </a:r>
            <a:r>
              <a:rPr lang="it-IT" altLang="it-IT" sz="4000" dirty="0">
                <a:solidFill>
                  <a:srgbClr val="C0504D">
                    <a:lumMod val="75000"/>
                  </a:srgbClr>
                </a:solidFill>
                <a:latin typeface="Titillium Web" pitchFamily="2" charset="0"/>
              </a:rPr>
              <a:t>e </a:t>
            </a:r>
            <a:r>
              <a:rPr lang="it-IT" altLang="it-IT" sz="4000" dirty="0" smtClean="0">
                <a:solidFill>
                  <a:srgbClr val="C0504D">
                    <a:lumMod val="75000"/>
                  </a:srgbClr>
                </a:solidFill>
                <a:latin typeface="Titillium Web" pitchFamily="2" charset="0"/>
              </a:rPr>
              <a:t>dell’economia</a:t>
            </a:r>
            <a:endParaRPr lang="it-IT" altLang="it-IT" sz="4000" dirty="0">
              <a:solidFill>
                <a:srgbClr val="C0504D">
                  <a:lumMod val="75000"/>
                </a:srgbClr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/>
          <p:cNvSpPr txBox="1"/>
          <p:nvPr/>
        </p:nvSpPr>
        <p:spPr>
          <a:xfrm>
            <a:off x="1236929" y="273012"/>
            <a:ext cx="6669360" cy="6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algn="ctr" eaLnBrk="0" hangingPunct="0">
              <a:defRPr sz="4000" b="1">
                <a:solidFill>
                  <a:srgbClr val="FF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it-IT" sz="3200" dirty="0">
                <a:solidFill>
                  <a:schemeClr val="tx2"/>
                </a:solidFill>
              </a:rPr>
              <a:t>Open </a:t>
            </a:r>
            <a:r>
              <a:rPr lang="it-IT" sz="3200" dirty="0" err="1">
                <a:solidFill>
                  <a:schemeClr val="tx2"/>
                </a:solidFill>
              </a:rPr>
              <a:t>Innovation</a:t>
            </a:r>
            <a:endParaRPr lang="it-IT" sz="3200" dirty="0">
              <a:solidFill>
                <a:schemeClr val="tx2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583499" y="1182945"/>
            <a:ext cx="6226840" cy="2972981"/>
            <a:chOff x="1583499" y="1182945"/>
            <a:chExt cx="6226840" cy="2972981"/>
          </a:xfrm>
        </p:grpSpPr>
        <p:sp>
          <p:nvSpPr>
            <p:cNvPr id="18449" name="CasellaDiTesto 43"/>
            <p:cNvSpPr txBox="1">
              <a:spLocks noChangeArrowheads="1"/>
            </p:cNvSpPr>
            <p:nvPr/>
          </p:nvSpPr>
          <p:spPr bwMode="auto">
            <a:xfrm>
              <a:off x="3545886" y="1317997"/>
              <a:ext cx="20514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IMPRESA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583499" y="1182945"/>
              <a:ext cx="6226840" cy="2972981"/>
              <a:chOff x="1583499" y="897564"/>
              <a:chExt cx="6226840" cy="2972981"/>
            </a:xfrm>
          </p:grpSpPr>
          <p:sp>
            <p:nvSpPr>
              <p:cNvPr id="18463" name="CasellaDiTesto 39"/>
              <p:cNvSpPr txBox="1">
                <a:spLocks noChangeArrowheads="1"/>
              </p:cNvSpPr>
              <p:nvPr/>
            </p:nvSpPr>
            <p:spPr bwMode="auto">
              <a:xfrm>
                <a:off x="6354199" y="1698323"/>
                <a:ext cx="12692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 err="1"/>
                  <a:t>Competence</a:t>
                </a:r>
                <a:r>
                  <a:rPr lang="it-IT" altLang="it-IT" sz="1200" dirty="0"/>
                  <a:t> center</a:t>
                </a:r>
              </a:p>
            </p:txBody>
          </p:sp>
          <p:sp>
            <p:nvSpPr>
              <p:cNvPr id="18461" name="CasellaDiTesto 45"/>
              <p:cNvSpPr txBox="1">
                <a:spLocks noChangeArrowheads="1"/>
              </p:cNvSpPr>
              <p:nvPr/>
            </p:nvSpPr>
            <p:spPr bwMode="auto">
              <a:xfrm>
                <a:off x="1738906" y="1778007"/>
                <a:ext cx="9428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/>
                  <a:t>Start-up</a:t>
                </a:r>
              </a:p>
            </p:txBody>
          </p:sp>
          <p:sp>
            <p:nvSpPr>
              <p:cNvPr id="2" name="Rettangolo 1"/>
              <p:cNvSpPr/>
              <p:nvPr/>
            </p:nvSpPr>
            <p:spPr>
              <a:xfrm>
                <a:off x="3180959" y="3512166"/>
                <a:ext cx="2781300" cy="3583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it-IT" sz="2800" dirty="0"/>
                  <a:t>Filiere</a:t>
                </a:r>
              </a:p>
            </p:txBody>
          </p:sp>
          <p:sp>
            <p:nvSpPr>
              <p:cNvPr id="4" name="Rettangolo 3"/>
              <p:cNvSpPr/>
              <p:nvPr/>
            </p:nvSpPr>
            <p:spPr>
              <a:xfrm>
                <a:off x="3545886" y="897564"/>
                <a:ext cx="2051447" cy="7560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3" name="Freccia in giù 2"/>
              <p:cNvSpPr/>
              <p:nvPr/>
            </p:nvSpPr>
            <p:spPr>
              <a:xfrm>
                <a:off x="4369213" y="1843981"/>
                <a:ext cx="363474" cy="123689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27" name="CasellaDiTesto 45"/>
              <p:cNvSpPr txBox="1">
                <a:spLocks noChangeArrowheads="1"/>
              </p:cNvSpPr>
              <p:nvPr/>
            </p:nvSpPr>
            <p:spPr bwMode="auto">
              <a:xfrm>
                <a:off x="1670365" y="2468380"/>
                <a:ext cx="9428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/>
                  <a:t>Università</a:t>
                </a:r>
              </a:p>
            </p:txBody>
          </p:sp>
          <p:cxnSp>
            <p:nvCxnSpPr>
              <p:cNvPr id="12" name="Connettore 2 11"/>
              <p:cNvCxnSpPr>
                <a:stCxn id="37" idx="6"/>
              </p:cNvCxnSpPr>
              <p:nvPr/>
            </p:nvCxnSpPr>
            <p:spPr>
              <a:xfrm flipV="1">
                <a:off x="2735796" y="1983339"/>
                <a:ext cx="1039428" cy="6483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flipV="1">
                <a:off x="2789802" y="1761660"/>
                <a:ext cx="756084" cy="1646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sellaDiTesto 45"/>
              <p:cNvSpPr txBox="1">
                <a:spLocks noChangeArrowheads="1"/>
              </p:cNvSpPr>
              <p:nvPr/>
            </p:nvSpPr>
            <p:spPr bwMode="auto">
              <a:xfrm>
                <a:off x="1663913" y="3213289"/>
                <a:ext cx="9428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/>
                  <a:t>Centri R&amp;S</a:t>
                </a:r>
              </a:p>
            </p:txBody>
          </p:sp>
          <p:cxnSp>
            <p:nvCxnSpPr>
              <p:cNvPr id="18" name="Connettore 2 17"/>
              <p:cNvCxnSpPr>
                <a:stCxn id="42" idx="6"/>
              </p:cNvCxnSpPr>
              <p:nvPr/>
            </p:nvCxnSpPr>
            <p:spPr>
              <a:xfrm flipV="1">
                <a:off x="2735796" y="2151087"/>
                <a:ext cx="1352324" cy="12037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2 19"/>
              <p:cNvCxnSpPr/>
              <p:nvPr/>
            </p:nvCxnSpPr>
            <p:spPr>
              <a:xfrm flipH="1" flipV="1">
                <a:off x="5550135" y="1761582"/>
                <a:ext cx="858875" cy="1350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asellaDiTesto 39"/>
              <p:cNvSpPr txBox="1">
                <a:spLocks noChangeArrowheads="1"/>
              </p:cNvSpPr>
              <p:nvPr/>
            </p:nvSpPr>
            <p:spPr bwMode="auto">
              <a:xfrm>
                <a:off x="6538757" y="2414794"/>
                <a:ext cx="12692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/>
                  <a:t>Parchi Tecnologici</a:t>
                </a:r>
              </a:p>
            </p:txBody>
          </p:sp>
          <p:cxnSp>
            <p:nvCxnSpPr>
              <p:cNvPr id="22" name="Connettore 2 21"/>
              <p:cNvCxnSpPr>
                <a:stCxn id="44" idx="2"/>
              </p:cNvCxnSpPr>
              <p:nvPr/>
            </p:nvCxnSpPr>
            <p:spPr>
              <a:xfrm flipH="1" flipV="1">
                <a:off x="5240418" y="1947773"/>
                <a:ext cx="1330610" cy="6956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CasellaDiTesto 39"/>
              <p:cNvSpPr txBox="1">
                <a:spLocks noChangeArrowheads="1"/>
              </p:cNvSpPr>
              <p:nvPr/>
            </p:nvSpPr>
            <p:spPr bwMode="auto">
              <a:xfrm>
                <a:off x="6541133" y="3162331"/>
                <a:ext cx="12692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/>
                  <a:t>Incubatori</a:t>
                </a:r>
              </a:p>
            </p:txBody>
          </p:sp>
          <p:cxnSp>
            <p:nvCxnSpPr>
              <p:cNvPr id="28" name="Connettore 2 27"/>
              <p:cNvCxnSpPr>
                <a:stCxn id="49" idx="2"/>
              </p:cNvCxnSpPr>
              <p:nvPr/>
            </p:nvCxnSpPr>
            <p:spPr>
              <a:xfrm flipH="1" flipV="1">
                <a:off x="5013780" y="2139702"/>
                <a:ext cx="1557248" cy="11611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e 9"/>
              <p:cNvSpPr/>
              <p:nvPr/>
            </p:nvSpPr>
            <p:spPr>
              <a:xfrm>
                <a:off x="1637505" y="1653648"/>
                <a:ext cx="1152298" cy="4860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37" name="Ovale 36"/>
              <p:cNvSpPr/>
              <p:nvPr/>
            </p:nvSpPr>
            <p:spPr>
              <a:xfrm>
                <a:off x="1583499" y="2388677"/>
                <a:ext cx="1152298" cy="4860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1583499" y="3111810"/>
                <a:ext cx="1152298" cy="4860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6409010" y="1644317"/>
                <a:ext cx="1152298" cy="4860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6571028" y="2400401"/>
                <a:ext cx="1152298" cy="4860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6571028" y="3057804"/>
                <a:ext cx="1152298" cy="48605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5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6149" b="7582"/>
          <a:stretch/>
        </p:blipFill>
        <p:spPr>
          <a:xfrm>
            <a:off x="1115616" y="771550"/>
            <a:ext cx="6081087" cy="4176464"/>
          </a:xfrm>
          <a:prstGeom prst="rect">
            <a:avLst/>
          </a:prstGeom>
        </p:spPr>
      </p:pic>
      <p:sp>
        <p:nvSpPr>
          <p:cNvPr id="64" name="CasellaDiTesto 11"/>
          <p:cNvSpPr txBox="1">
            <a:spLocks noChangeArrowheads="1"/>
          </p:cNvSpPr>
          <p:nvPr/>
        </p:nvSpPr>
        <p:spPr bwMode="auto">
          <a:xfrm>
            <a:off x="2339752" y="374817"/>
            <a:ext cx="5117109" cy="473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3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400" dirty="0"/>
              <a:t>DIGITAL INNOVATION HUB NETWORK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61" y="2283719"/>
            <a:ext cx="1579751" cy="10180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20072" y="869980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UDINE</a:t>
            </a:r>
            <a:endParaRPr lang="it-IT" sz="12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9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779662"/>
            <a:ext cx="7344816" cy="2232248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Occupatene in prima persona</a:t>
            </a:r>
            <a:endParaRPr lang="it-IT" sz="1500" i="1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Contatta il DIH</a:t>
            </a:r>
            <a:endParaRPr lang="it-IT" sz="1500" i="1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Fai un </a:t>
            </a:r>
            <a:r>
              <a:rPr lang="it-IT" sz="1500" i="1" dirty="0" err="1" smtClean="0">
                <a:solidFill>
                  <a:schemeClr val="tx2"/>
                </a:solidFill>
              </a:rPr>
              <a:t>assessment</a:t>
            </a:r>
            <a:r>
              <a:rPr lang="it-IT" sz="1500" i="1" dirty="0" smtClean="0">
                <a:solidFill>
                  <a:schemeClr val="tx2"/>
                </a:solidFill>
              </a:rPr>
              <a:t> della tua «</a:t>
            </a:r>
            <a:r>
              <a:rPr lang="it-IT" sz="1500" i="1" dirty="0" err="1" smtClean="0">
                <a:solidFill>
                  <a:schemeClr val="tx2"/>
                </a:solidFill>
              </a:rPr>
              <a:t>readiness</a:t>
            </a:r>
            <a:r>
              <a:rPr lang="it-IT" sz="1500" i="1" dirty="0" smtClean="0">
                <a:solidFill>
                  <a:schemeClr val="tx2"/>
                </a:solidFill>
              </a:rPr>
              <a:t>» digitale</a:t>
            </a:r>
            <a:endParaRPr lang="it-IT" sz="1500" i="1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Fai una mappa delle applicazioni possibili per la trasformazione digitale del tuo business</a:t>
            </a:r>
          </a:p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Fai una mappa delle persone/</a:t>
            </a:r>
            <a:r>
              <a:rPr lang="it-IT" sz="1500" i="1" dirty="0" err="1" smtClean="0">
                <a:solidFill>
                  <a:schemeClr val="tx2"/>
                </a:solidFill>
              </a:rPr>
              <a:t>skills</a:t>
            </a:r>
            <a:r>
              <a:rPr lang="it-IT" sz="1500" i="1" dirty="0" smtClean="0">
                <a:solidFill>
                  <a:schemeClr val="tx2"/>
                </a:solidFill>
              </a:rPr>
              <a:t> che ti servono</a:t>
            </a:r>
          </a:p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Nomina un responsabile per i progetti digitali</a:t>
            </a:r>
          </a:p>
          <a:p>
            <a:pPr>
              <a:buFont typeface="+mj-lt"/>
              <a:buAutoNum type="arabicPeriod"/>
            </a:pPr>
            <a:r>
              <a:rPr lang="it-IT" sz="1500" i="1" dirty="0" smtClean="0">
                <a:solidFill>
                  <a:schemeClr val="tx2"/>
                </a:solidFill>
              </a:rPr>
              <a:t>…occupatene</a:t>
            </a:r>
            <a:endParaRPr lang="it-IT" sz="1500" i="1" dirty="0">
              <a:solidFill>
                <a:schemeClr val="tx2"/>
              </a:solidFill>
            </a:endParaRPr>
          </a:p>
          <a:p>
            <a:endParaRPr lang="it-IT" sz="1500" i="1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9652" y="439094"/>
            <a:ext cx="6318702" cy="80791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sz="2400" dirty="0" smtClean="0">
                <a:latin typeface="+mn-lt"/>
              </a:rPr>
              <a:t>La trasformazione digitale </a:t>
            </a:r>
          </a:p>
          <a:p>
            <a:r>
              <a:rPr lang="it-IT" sz="2400" dirty="0" smtClean="0">
                <a:latin typeface="+mn-lt"/>
              </a:rPr>
              <a:t>«To do list» per l’imprenditore</a:t>
            </a: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3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166066" y="2573056"/>
            <a:ext cx="2268252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chemeClr val="tx2"/>
                </a:solidFill>
              </a:rPr>
              <a:t>EXECUTION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39652" y="2574362"/>
            <a:ext cx="2268252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chemeClr val="tx2"/>
                </a:solidFill>
              </a:rPr>
              <a:t>LEADERSHIP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01670" y="812924"/>
            <a:ext cx="5778642" cy="103874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it-IT" sz="3150" dirty="0">
                <a:latin typeface="+mn-lt"/>
              </a:rPr>
              <a:t>La trasformazione digitale è </a:t>
            </a:r>
          </a:p>
          <a:p>
            <a:r>
              <a:rPr lang="it-IT" sz="3150" dirty="0">
                <a:latin typeface="+mn-lt"/>
              </a:rPr>
              <a:t>un processo top-down</a:t>
            </a:r>
          </a:p>
        </p:txBody>
      </p:sp>
      <p:sp>
        <p:nvSpPr>
          <p:cNvPr id="12" name="Ovale 11"/>
          <p:cNvSpPr/>
          <p:nvPr/>
        </p:nvSpPr>
        <p:spPr>
          <a:xfrm>
            <a:off x="1493659" y="2139702"/>
            <a:ext cx="2268252" cy="1350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3" name="Ovale 12"/>
          <p:cNvSpPr/>
          <p:nvPr/>
        </p:nvSpPr>
        <p:spPr>
          <a:xfrm>
            <a:off x="5004048" y="2139702"/>
            <a:ext cx="2592288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" name="Croce 3"/>
          <p:cNvSpPr/>
          <p:nvPr/>
        </p:nvSpPr>
        <p:spPr>
          <a:xfrm>
            <a:off x="4031940" y="2481322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718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et - Impression, Sun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95626" y="1977684"/>
            <a:ext cx="660180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it-IT" sz="375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progetto 4.0 per impresa</a:t>
            </a:r>
            <a:endParaRPr lang="it-IT" sz="375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1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9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35696" y="449165"/>
            <a:ext cx="6173627" cy="4847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None/>
              <a:defRPr sz="3600" b="1" i="0" u="none" strike="noStrike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it-IT" sz="3000" dirty="0"/>
              <a:t>Digitale: motore di crescita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27784" y="4519950"/>
            <a:ext cx="396043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i="1" dirty="0"/>
              <a:t>Fonte: elaborazioni Confindustria Digitale su fonti varie (</a:t>
            </a:r>
            <a:r>
              <a:rPr lang="it-IT" sz="750" i="1" dirty="0" err="1"/>
              <a:t>Oecd</a:t>
            </a:r>
            <a:r>
              <a:rPr lang="it-IT" sz="750" i="1" dirty="0"/>
              <a:t>, </a:t>
            </a:r>
            <a:r>
              <a:rPr lang="it-IT" sz="750" i="1" dirty="0" err="1"/>
              <a:t>Eurostat</a:t>
            </a:r>
            <a:r>
              <a:rPr lang="it-IT" sz="750" i="1" dirty="0"/>
              <a:t>, Oxford </a:t>
            </a:r>
            <a:r>
              <a:rPr lang="it-IT" sz="750" i="1" dirty="0" err="1"/>
              <a:t>economic</a:t>
            </a:r>
            <a:r>
              <a:rPr lang="it-IT" sz="750" i="1" dirty="0"/>
              <a:t>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22816"/>
            <a:ext cx="6336704" cy="3423202"/>
          </a:xfrm>
        </p:spPr>
      </p:pic>
    </p:spTree>
    <p:extLst>
      <p:ext uri="{BB962C8B-B14F-4D97-AF65-F5344CB8AC3E}">
        <p14:creationId xmlns:p14="http://schemas.microsoft.com/office/powerpoint/2010/main" val="22258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1056" y="451803"/>
            <a:ext cx="6366510" cy="492443"/>
          </a:xfr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chemeClr val="tx2"/>
                </a:solidFill>
                <a:ea typeface="+mn-ea"/>
                <a:cs typeface="+mn-cs"/>
              </a:rPr>
              <a:t>Il cuore della «rivoluzione» in atto</a:t>
            </a:r>
          </a:p>
        </p:txBody>
      </p:sp>
      <p:sp>
        <p:nvSpPr>
          <p:cNvPr id="17" name="Ovale 16"/>
          <p:cNvSpPr/>
          <p:nvPr/>
        </p:nvSpPr>
        <p:spPr>
          <a:xfrm>
            <a:off x="3391173" y="901841"/>
            <a:ext cx="2206941" cy="180226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8" name="Gruppo 17"/>
          <p:cNvGrpSpPr/>
          <p:nvPr/>
        </p:nvGrpSpPr>
        <p:grpSpPr>
          <a:xfrm>
            <a:off x="3710254" y="1360116"/>
            <a:ext cx="1605289" cy="749987"/>
            <a:chOff x="2838470" y="609729"/>
            <a:chExt cx="745344" cy="605337"/>
          </a:xfrm>
        </p:grpSpPr>
        <p:sp>
          <p:nvSpPr>
            <p:cNvPr id="27" name="Rettangolo 26"/>
            <p:cNvSpPr/>
            <p:nvPr/>
          </p:nvSpPr>
          <p:spPr>
            <a:xfrm>
              <a:off x="2838470" y="890824"/>
              <a:ext cx="745344" cy="3242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ttangolo 27"/>
            <p:cNvSpPr/>
            <p:nvPr/>
          </p:nvSpPr>
          <p:spPr>
            <a:xfrm>
              <a:off x="2838470" y="609729"/>
              <a:ext cx="745344" cy="32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8575" rIns="0" bIns="28575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 err="1">
                  <a:solidFill>
                    <a:schemeClr val="bg1"/>
                  </a:solidFill>
                </a:rPr>
                <a:t>Sensoristica</a:t>
              </a:r>
              <a:r>
                <a:rPr lang="it-IT" sz="24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9" name="Ovale 18"/>
          <p:cNvSpPr/>
          <p:nvPr/>
        </p:nvSpPr>
        <p:spPr>
          <a:xfrm>
            <a:off x="2573778" y="1981961"/>
            <a:ext cx="1940767" cy="176419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0" name="Gruppo 19"/>
          <p:cNvGrpSpPr/>
          <p:nvPr/>
        </p:nvGrpSpPr>
        <p:grpSpPr>
          <a:xfrm>
            <a:off x="2789803" y="2469809"/>
            <a:ext cx="1457872" cy="657843"/>
            <a:chOff x="2001478" y="2042907"/>
            <a:chExt cx="1435083" cy="628630"/>
          </a:xfrm>
        </p:grpSpPr>
        <p:sp>
          <p:nvSpPr>
            <p:cNvPr id="25" name="Rettangolo 24"/>
            <p:cNvSpPr/>
            <p:nvPr/>
          </p:nvSpPr>
          <p:spPr>
            <a:xfrm>
              <a:off x="2030158" y="2111283"/>
              <a:ext cx="1406403" cy="5602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ttangolo 25"/>
            <p:cNvSpPr/>
            <p:nvPr/>
          </p:nvSpPr>
          <p:spPr>
            <a:xfrm>
              <a:off x="2001478" y="2042907"/>
              <a:ext cx="1406403" cy="560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6670" rIns="0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>
                  <a:solidFill>
                    <a:schemeClr val="bg1"/>
                  </a:solidFill>
                </a:rPr>
                <a:t>Capacità trasmissive</a:t>
              </a:r>
            </a:p>
          </p:txBody>
        </p:sp>
      </p:grpSp>
      <p:sp>
        <p:nvSpPr>
          <p:cNvPr id="21" name="Ovale 20"/>
          <p:cNvSpPr/>
          <p:nvPr/>
        </p:nvSpPr>
        <p:spPr>
          <a:xfrm>
            <a:off x="4355976" y="1981961"/>
            <a:ext cx="2304256" cy="176419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2" name="Gruppo 21"/>
          <p:cNvGrpSpPr/>
          <p:nvPr/>
        </p:nvGrpSpPr>
        <p:grpSpPr>
          <a:xfrm>
            <a:off x="4409984" y="2576028"/>
            <a:ext cx="1937472" cy="641526"/>
            <a:chOff x="3223463" y="2576426"/>
            <a:chExt cx="1788467" cy="1025618"/>
          </a:xfrm>
        </p:grpSpPr>
        <p:sp>
          <p:nvSpPr>
            <p:cNvPr id="23" name="Rettangolo 22"/>
            <p:cNvSpPr/>
            <p:nvPr/>
          </p:nvSpPr>
          <p:spPr>
            <a:xfrm>
              <a:off x="3223463" y="3270715"/>
              <a:ext cx="842623" cy="3313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3499763" y="2576426"/>
              <a:ext cx="1512167" cy="455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0480" rIns="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dirty="0" err="1">
                  <a:solidFill>
                    <a:schemeClr val="bg1"/>
                  </a:solidFill>
                </a:rPr>
                <a:t>Cloud</a:t>
              </a:r>
              <a:r>
                <a:rPr lang="it-IT" sz="2400" b="1" dirty="0">
                  <a:solidFill>
                    <a:schemeClr val="bg1"/>
                  </a:solidFill>
                </a:rPr>
                <a:t>/ Elaborazione Big Data</a:t>
              </a:r>
            </a:p>
          </p:txBody>
        </p:sp>
      </p:grpSp>
      <p:sp>
        <p:nvSpPr>
          <p:cNvPr id="4" name="Freccia in giù 3"/>
          <p:cNvSpPr/>
          <p:nvPr/>
        </p:nvSpPr>
        <p:spPr>
          <a:xfrm>
            <a:off x="4288507" y="3357509"/>
            <a:ext cx="363474" cy="488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Rettangolo 4"/>
          <p:cNvSpPr/>
          <p:nvPr/>
        </p:nvSpPr>
        <p:spPr>
          <a:xfrm>
            <a:off x="1979712" y="3867894"/>
            <a:ext cx="4752528" cy="59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Ridefinizione mercati e nuovi modelli di impresa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1765937"/>
            <a:ext cx="428699" cy="41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28" y="3147881"/>
            <a:ext cx="428699" cy="41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81" y="3233615"/>
            <a:ext cx="428699" cy="41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59984"/>
            <a:ext cx="6624736" cy="414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35696" y="109209"/>
            <a:ext cx="6372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tx2"/>
                </a:solidFill>
              </a:rPr>
              <a:t>Tecnologie e Impresa 4.0</a:t>
            </a:r>
          </a:p>
        </p:txBody>
      </p:sp>
    </p:spTree>
    <p:extLst>
      <p:ext uri="{BB962C8B-B14F-4D97-AF65-F5344CB8AC3E}">
        <p14:creationId xmlns:p14="http://schemas.microsoft.com/office/powerpoint/2010/main" val="42635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8152" y="475886"/>
            <a:ext cx="6388224" cy="530915"/>
          </a:xfr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r>
              <a:rPr lang="it-IT" sz="3000" b="1" dirty="0">
                <a:solidFill>
                  <a:schemeClr val="tx2"/>
                </a:solidFill>
                <a:ea typeface="+mn-ea"/>
                <a:cs typeface="+mn-cs"/>
              </a:rPr>
              <a:t>L’importanza della </a:t>
            </a:r>
            <a:r>
              <a:rPr lang="it-IT" sz="3000" b="1" dirty="0" smtClean="0">
                <a:solidFill>
                  <a:schemeClr val="tx2"/>
                </a:solidFill>
                <a:ea typeface="+mn-ea"/>
                <a:cs typeface="+mn-cs"/>
              </a:rPr>
              <a:t>leadership</a:t>
            </a:r>
            <a:endParaRPr lang="it-IT" sz="3000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4370544" y="1059582"/>
            <a:ext cx="363474" cy="34288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3" name="Gruppo 2"/>
          <p:cNvGrpSpPr/>
          <p:nvPr/>
        </p:nvGrpSpPr>
        <p:grpSpPr>
          <a:xfrm>
            <a:off x="1337060" y="1567552"/>
            <a:ext cx="6115260" cy="3092430"/>
            <a:chOff x="1337060" y="1567552"/>
            <a:chExt cx="6115260" cy="3092430"/>
          </a:xfrm>
        </p:grpSpPr>
        <p:grpSp>
          <p:nvGrpSpPr>
            <p:cNvPr id="5" name="Gruppo 4"/>
            <p:cNvGrpSpPr/>
            <p:nvPr/>
          </p:nvGrpSpPr>
          <p:grpSpPr>
            <a:xfrm>
              <a:off x="1631835" y="1567552"/>
              <a:ext cx="5820485" cy="3092430"/>
              <a:chOff x="381973" y="426271"/>
              <a:chExt cx="8230569" cy="4783890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1089788" y="915566"/>
                <a:ext cx="6480720" cy="3816424"/>
              </a:xfrm>
              <a:prstGeom prst="ellipse">
                <a:avLst/>
              </a:prstGeom>
              <a:noFill/>
              <a:ln w="104775">
                <a:solidFill>
                  <a:schemeClr val="accent1">
                    <a:shade val="50000"/>
                    <a:alpha val="1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82213" y="1262028"/>
                <a:ext cx="3354019" cy="2987930"/>
              </a:xfrm>
              <a:prstGeom prst="rect">
                <a:avLst/>
              </a:prstGeom>
            </p:spPr>
          </p:pic>
          <p:sp>
            <p:nvSpPr>
              <p:cNvPr id="8" name="Rettangolo con angoli arrotondati 22"/>
              <p:cNvSpPr/>
              <p:nvPr/>
            </p:nvSpPr>
            <p:spPr>
              <a:xfrm>
                <a:off x="6393235" y="1405543"/>
                <a:ext cx="1980000" cy="7200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/>
                  <a:t>Processi produttivi </a:t>
                </a:r>
              </a:p>
            </p:txBody>
          </p:sp>
          <p:sp>
            <p:nvSpPr>
              <p:cNvPr id="9" name="Rettangolo con angoli arrotondati 23"/>
              <p:cNvSpPr/>
              <p:nvPr/>
            </p:nvSpPr>
            <p:spPr>
              <a:xfrm>
                <a:off x="2915816" y="4413259"/>
                <a:ext cx="2782874" cy="79690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/>
                  <a:t>Relazione con il cliente</a:t>
                </a:r>
              </a:p>
            </p:txBody>
          </p:sp>
          <p:sp>
            <p:nvSpPr>
              <p:cNvPr id="10" name="Rettangolo con angoli arrotondati 28"/>
              <p:cNvSpPr/>
              <p:nvPr/>
            </p:nvSpPr>
            <p:spPr>
              <a:xfrm>
                <a:off x="6153926" y="3429276"/>
                <a:ext cx="2458616" cy="7328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/>
                  <a:t>Supply  </a:t>
                </a:r>
                <a:r>
                  <a:rPr lang="it-IT" sz="1050" b="1" dirty="0" err="1"/>
                  <a:t>chain</a:t>
                </a:r>
                <a:endParaRPr lang="it-IT" sz="1050" b="1" dirty="0"/>
              </a:p>
            </p:txBody>
          </p:sp>
          <p:sp>
            <p:nvSpPr>
              <p:cNvPr id="11" name="Rettangolo con angoli arrotondati 29"/>
              <p:cNvSpPr/>
              <p:nvPr/>
            </p:nvSpPr>
            <p:spPr>
              <a:xfrm>
                <a:off x="3226193" y="426271"/>
                <a:ext cx="2231999" cy="740265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/>
                  <a:t>Nuovi business model</a:t>
                </a:r>
              </a:p>
            </p:txBody>
          </p:sp>
          <p:sp>
            <p:nvSpPr>
              <p:cNvPr id="13" name="Rettangolo con angoli arrotondati 33"/>
              <p:cNvSpPr/>
              <p:nvPr/>
            </p:nvSpPr>
            <p:spPr>
              <a:xfrm>
                <a:off x="381973" y="3267357"/>
                <a:ext cx="2306174" cy="7200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/>
                  <a:t>Smart </a:t>
                </a:r>
                <a:r>
                  <a:rPr lang="it-IT" sz="1050" b="1" dirty="0" err="1"/>
                  <a:t>working</a:t>
                </a:r>
                <a:endParaRPr lang="it-IT" sz="1050" b="1" dirty="0"/>
              </a:p>
            </p:txBody>
          </p:sp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44208" y="2414087"/>
                <a:ext cx="866358" cy="658164"/>
              </a:xfrm>
              <a:prstGeom prst="rect">
                <a:avLst/>
              </a:prstGeom>
            </p:spPr>
          </p:pic>
          <p:pic>
            <p:nvPicPr>
              <p:cNvPr id="15" name="Immagine 1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17689" y="2400554"/>
                <a:ext cx="1370459" cy="685230"/>
              </a:xfrm>
              <a:prstGeom prst="rect">
                <a:avLst/>
              </a:prstGeom>
            </p:spPr>
          </p:pic>
        </p:grpSp>
        <p:sp>
          <p:nvSpPr>
            <p:cNvPr id="17" name="Rettangolo con angoli arrotondati 30"/>
            <p:cNvSpPr/>
            <p:nvPr/>
          </p:nvSpPr>
          <p:spPr>
            <a:xfrm>
              <a:off x="1337060" y="1954849"/>
              <a:ext cx="1793024" cy="47903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b="1" dirty="0"/>
                <a:t>Internazionalizzazione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2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3628" y="741933"/>
            <a:ext cx="6642738" cy="461665"/>
          </a:xfrm>
          <a:noFill/>
          <a:ln>
            <a:noFill/>
          </a:ln>
        </p:spPr>
        <p:txBody>
          <a:bodyPr vert="horz" wrap="square" lIns="68580" tIns="34290" rIns="68580" bIns="34290" rtlCol="0" anchor="ctr">
            <a:spAutoFit/>
          </a:bodyPr>
          <a:lstStyle/>
          <a:p>
            <a:r>
              <a:rPr lang="it-IT" sz="255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Il digitale al centro delle politiche per la crescita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573778" y="1239602"/>
            <a:ext cx="3834426" cy="1836204"/>
            <a:chOff x="683568" y="1988840"/>
            <a:chExt cx="6505475" cy="2880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64" y="2533650"/>
              <a:ext cx="18288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e 4"/>
            <p:cNvSpPr/>
            <p:nvPr/>
          </p:nvSpPr>
          <p:spPr>
            <a:xfrm>
              <a:off x="683568" y="1988840"/>
              <a:ext cx="3528392" cy="2880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494" y="2492896"/>
              <a:ext cx="2038722" cy="173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e 5"/>
            <p:cNvSpPr/>
            <p:nvPr/>
          </p:nvSpPr>
          <p:spPr>
            <a:xfrm>
              <a:off x="3804667" y="1988840"/>
              <a:ext cx="3384376" cy="2880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10" name="Freccia in giù 9"/>
          <p:cNvSpPr/>
          <p:nvPr/>
        </p:nvSpPr>
        <p:spPr>
          <a:xfrm>
            <a:off x="4330652" y="2787774"/>
            <a:ext cx="385364" cy="5400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CasellaDiTesto 10"/>
          <p:cNvSpPr txBox="1"/>
          <p:nvPr/>
        </p:nvSpPr>
        <p:spPr>
          <a:xfrm>
            <a:off x="2339752" y="3435846"/>
            <a:ext cx="4392488" cy="1077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Piano Banda Ultra Larga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Piano Industria 4.0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Piano Triennale per la digitalizzazione della PA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</a:rPr>
              <a:t>L’impegno di Confindustria</a:t>
            </a:r>
          </a:p>
        </p:txBody>
      </p:sp>
    </p:spTree>
    <p:extLst>
      <p:ext uri="{BB962C8B-B14F-4D97-AF65-F5344CB8AC3E}">
        <p14:creationId xmlns:p14="http://schemas.microsoft.com/office/powerpoint/2010/main" val="25574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709587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it-IT" sz="32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mld</a:t>
            </a: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it-IT" sz="3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l’impresa </a:t>
            </a:r>
            <a:r>
              <a:rPr lang="it-IT" sz="32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4.0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9583"/>
            <a:ext cx="6264696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03648" y="408391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tx2"/>
                </a:solidFill>
              </a:rPr>
              <a:t>Fonte: </a:t>
            </a:r>
            <a:r>
              <a:rPr lang="it-IT" sz="1000" dirty="0" err="1" smtClean="0">
                <a:solidFill>
                  <a:schemeClr val="tx2"/>
                </a:solidFill>
              </a:rPr>
              <a:t>MiSE</a:t>
            </a:r>
            <a:endParaRPr lang="it-I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5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788454"/>
              </p:ext>
            </p:extLst>
          </p:nvPr>
        </p:nvGraphicFramePr>
        <p:xfrm>
          <a:off x="1637666" y="1048759"/>
          <a:ext cx="6552698" cy="345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144054" y="2063045"/>
            <a:ext cx="133160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1000" dirty="0">
                <a:solidFill>
                  <a:schemeClr val="tx2"/>
                </a:solidFill>
              </a:rPr>
              <a:t>Fonte: </a:t>
            </a:r>
            <a:r>
              <a:rPr lang="it-IT" altLang="it-IT" sz="1000" dirty="0" smtClean="0">
                <a:solidFill>
                  <a:schemeClr val="tx2"/>
                </a:solidFill>
              </a:rPr>
              <a:t>Istat </a:t>
            </a:r>
            <a:r>
              <a:rPr lang="it-IT" altLang="it-IT" sz="1000" dirty="0">
                <a:solidFill>
                  <a:schemeClr val="tx2"/>
                </a:solidFill>
              </a:rPr>
              <a:t>2017 – L’indice prende in considerazione gli investimenti contemporanei su più </a:t>
            </a:r>
            <a:r>
              <a:rPr lang="it-IT" altLang="it-IT" sz="1000" dirty="0" smtClean="0">
                <a:solidFill>
                  <a:schemeClr val="tx2"/>
                </a:solidFill>
              </a:rPr>
              <a:t>tecnologie.</a:t>
            </a:r>
            <a:endParaRPr lang="it-IT" altLang="it-IT" sz="10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 smtClean="0">
                <a:solidFill>
                  <a:schemeClr val="tx2"/>
                </a:solidFill>
              </a:rPr>
              <a:t>L’osservazione </a:t>
            </a:r>
            <a:r>
              <a:rPr lang="it-IT" altLang="it-IT" sz="1000" dirty="0">
                <a:solidFill>
                  <a:schemeClr val="tx2"/>
                </a:solidFill>
              </a:rPr>
              <a:t>non include </a:t>
            </a:r>
            <a:r>
              <a:rPr lang="it-IT" altLang="it-IT" sz="1000" dirty="0" smtClean="0">
                <a:solidFill>
                  <a:schemeClr val="tx2"/>
                </a:solidFill>
              </a:rPr>
              <a:t>4 </a:t>
            </a:r>
            <a:r>
              <a:rPr lang="it-IT" altLang="it-IT" sz="1000" dirty="0">
                <a:solidFill>
                  <a:schemeClr val="tx2"/>
                </a:solidFill>
              </a:rPr>
              <a:t>milioni di microimprese con meno di 10 addetti i cui tassi di </a:t>
            </a:r>
            <a:r>
              <a:rPr lang="it-IT" altLang="it-IT" sz="1000" dirty="0" smtClean="0">
                <a:solidFill>
                  <a:schemeClr val="tx2"/>
                </a:solidFill>
              </a:rPr>
              <a:t>intensità digitale difficilmente superano il </a:t>
            </a:r>
            <a:r>
              <a:rPr lang="it-IT" altLang="it-IT" sz="1000" dirty="0">
                <a:solidFill>
                  <a:schemeClr val="tx2"/>
                </a:solidFill>
              </a:rPr>
              <a:t>10</a:t>
            </a:r>
            <a:r>
              <a:rPr lang="it-IT" altLang="it-IT" sz="1000" dirty="0" smtClean="0">
                <a:solidFill>
                  <a:schemeClr val="tx2"/>
                </a:solidFill>
              </a:rPr>
              <a:t>%. </a:t>
            </a:r>
            <a:endParaRPr lang="it-IT" altLang="it-IT" sz="1000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48630" y="217762"/>
            <a:ext cx="6930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tx2"/>
                </a:solidFill>
              </a:rPr>
              <a:t>Indice</a:t>
            </a:r>
            <a:r>
              <a:rPr lang="en-US" sz="2400" b="1" dirty="0">
                <a:solidFill>
                  <a:schemeClr val="tx2"/>
                </a:solidFill>
              </a:rPr>
              <a:t> di </a:t>
            </a:r>
            <a:r>
              <a:rPr lang="en-US" sz="2400" b="1" dirty="0" err="1">
                <a:solidFill>
                  <a:schemeClr val="tx2"/>
                </a:solidFill>
              </a:rPr>
              <a:t>intensità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digitale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</a:rPr>
              <a:t/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err="1" smtClean="0">
                <a:solidFill>
                  <a:schemeClr val="tx2"/>
                </a:solidFill>
              </a:rPr>
              <a:t>c’è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ancora</a:t>
            </a:r>
            <a:r>
              <a:rPr lang="en-US" sz="2400" b="1" dirty="0" smtClean="0">
                <a:solidFill>
                  <a:schemeClr val="tx2"/>
                </a:solidFill>
              </a:rPr>
              <a:t> molto da fare, </a:t>
            </a:r>
            <a:r>
              <a:rPr lang="en-US" sz="2400" b="1" dirty="0" err="1" smtClean="0">
                <a:solidFill>
                  <a:schemeClr val="tx2"/>
                </a:solidFill>
              </a:rPr>
              <a:t>soprattutto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tra</a:t>
            </a:r>
            <a:r>
              <a:rPr lang="en-US" sz="2400" b="1" dirty="0" smtClean="0">
                <a:solidFill>
                  <a:schemeClr val="tx2"/>
                </a:solidFill>
              </a:rPr>
              <a:t> le </a:t>
            </a:r>
            <a:r>
              <a:rPr lang="en-US" sz="2400" b="1" dirty="0" err="1" smtClean="0">
                <a:solidFill>
                  <a:schemeClr val="tx2"/>
                </a:solidFill>
              </a:rPr>
              <a:t>piccole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4717" y="640314"/>
            <a:ext cx="6173627" cy="6352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None/>
              <a:defRPr sz="3600" b="1" i="0" u="none" strike="noStrike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it-IT" sz="2600" dirty="0" smtClean="0"/>
              <a:t>Impatti del 4.0 in un campione di PMI</a:t>
            </a:r>
            <a:endParaRPr lang="it-IT" sz="2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76040" y="1491630"/>
            <a:ext cx="3035920" cy="217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</a:rPr>
              <a:t>Finanziari</a:t>
            </a:r>
          </a:p>
          <a:p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Fatturato: </a:t>
            </a:r>
            <a:r>
              <a:rPr lang="it-IT" dirty="0" smtClean="0">
                <a:solidFill>
                  <a:schemeClr val="tx2"/>
                </a:solidFill>
              </a:rPr>
              <a:t>+9,8%</a:t>
            </a:r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Export</a:t>
            </a:r>
            <a:r>
              <a:rPr lang="it-IT" dirty="0" smtClean="0">
                <a:solidFill>
                  <a:schemeClr val="tx2"/>
                </a:solidFill>
              </a:rPr>
              <a:t>: +</a:t>
            </a:r>
            <a:r>
              <a:rPr lang="it-IT" dirty="0" smtClean="0">
                <a:solidFill>
                  <a:schemeClr val="tx2"/>
                </a:solidFill>
              </a:rPr>
              <a:t>5,3%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Margini</a:t>
            </a:r>
            <a:r>
              <a:rPr lang="it-IT" dirty="0">
                <a:solidFill>
                  <a:schemeClr val="tx2"/>
                </a:solidFill>
              </a:rPr>
              <a:t>: +9,7%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1491630"/>
            <a:ext cx="3672048" cy="221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</a:rPr>
              <a:t>Operativi</a:t>
            </a:r>
          </a:p>
          <a:p>
            <a:endParaRPr lang="it-IT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Costo delle rimanenze: -20/50%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Costi di manutenzione: -10/40%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Time to market: -20/50%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2"/>
                </a:solidFill>
              </a:rPr>
              <a:t>Tempi fermo macchine: -30/50%</a:t>
            </a:r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4355976" y="1419622"/>
            <a:ext cx="0" cy="2520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043608" y="4011910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tx2"/>
                </a:solidFill>
              </a:rPr>
              <a:t>Fonte: </a:t>
            </a:r>
            <a:r>
              <a:rPr lang="it-IT" sz="1000" dirty="0" err="1" smtClean="0">
                <a:solidFill>
                  <a:schemeClr val="tx2"/>
                </a:solidFill>
              </a:rPr>
              <a:t>McKinsey</a:t>
            </a:r>
            <a:r>
              <a:rPr lang="it-IT" sz="1000" dirty="0" smtClean="0">
                <a:solidFill>
                  <a:schemeClr val="tx2"/>
                </a:solidFill>
              </a:rPr>
              <a:t> </a:t>
            </a:r>
            <a:endParaRPr lang="it-I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2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346</Words>
  <Application>Microsoft Office PowerPoint</Application>
  <PresentationFormat>Presentazione su schermo (16:9)</PresentationFormat>
  <Paragraphs>80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Il cuore della «rivoluzione» in atto</vt:lpstr>
      <vt:lpstr>Presentazione standard di PowerPoint</vt:lpstr>
      <vt:lpstr>L’importanza della leadership</vt:lpstr>
      <vt:lpstr>Il digitale al centro delle politiche per la crescita</vt:lpstr>
      <vt:lpstr>10 mld per l’impresa 4.0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Confindustria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TREROROLA-GI</dc:creator>
  <cp:lastModifiedBy>Roberto Triola</cp:lastModifiedBy>
  <cp:revision>53</cp:revision>
  <cp:lastPrinted>2018-04-10T13:44:25Z</cp:lastPrinted>
  <dcterms:created xsi:type="dcterms:W3CDTF">2017-03-31T13:52:36Z</dcterms:created>
  <dcterms:modified xsi:type="dcterms:W3CDTF">2018-04-10T14:04:01Z</dcterms:modified>
</cp:coreProperties>
</file>