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5" r:id="rId4"/>
    <p:sldId id="259" r:id="rId5"/>
    <p:sldId id="261" r:id="rId6"/>
    <p:sldId id="285" r:id="rId7"/>
    <p:sldId id="284" r:id="rId8"/>
    <p:sldId id="263" r:id="rId9"/>
    <p:sldId id="264" r:id="rId10"/>
    <p:sldId id="269" r:id="rId11"/>
    <p:sldId id="266" r:id="rId12"/>
    <p:sldId id="271" r:id="rId13"/>
    <p:sldId id="272" r:id="rId14"/>
    <p:sldId id="289" r:id="rId15"/>
    <p:sldId id="287" r:id="rId16"/>
    <p:sldId id="273" r:id="rId17"/>
    <p:sldId id="290" r:id="rId18"/>
    <p:sldId id="274" r:id="rId19"/>
    <p:sldId id="275" r:id="rId20"/>
    <p:sldId id="276" r:id="rId21"/>
    <p:sldId id="281" r:id="rId22"/>
    <p:sldId id="282" r:id="rId23"/>
    <p:sldId id="283" r:id="rId24"/>
    <p:sldId id="258" r:id="rId25"/>
  </p:sldIdLst>
  <p:sldSz cx="9144000" cy="5143500" type="screen16x9"/>
  <p:notesSz cx="6669088" cy="9926638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itillium Web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MS PGothic" pitchFamily="34" charset="-128"/>
      <p:regular r:id="rId37"/>
    </p:embeddedFont>
    <p:embeddedFont>
      <p:font typeface="MS Mincho" pitchFamily="49" charset="-128"/>
      <p:regular r:id="rId38"/>
    </p:embeddedFont>
    <p:embeddedFont>
      <p:font typeface="Segoe UI" pitchFamily="34" charset="0"/>
      <p:regular r:id="rId39"/>
      <p:bold r:id="rId40"/>
      <p:italic r:id="rId41"/>
      <p:boldItalic r:id="rId42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D25"/>
    <a:srgbClr val="EACD22"/>
  </p:clrMru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F69AA2-1809-467C-A8DE-68B38ED994B8}" type="datetimeFigureOut">
              <a:rPr lang="it-IT"/>
              <a:pPr>
                <a:defRPr/>
              </a:pPr>
              <a:t>10/04/2018</a:t>
            </a:fld>
            <a:endParaRPr lang="it-IT"/>
          </a:p>
        </p:txBody>
      </p:sp>
      <p:sp>
        <p:nvSpPr>
          <p:cNvPr id="37892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4CC5FC-9262-49A7-A233-E9C4B1430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4579" name="Shape 8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3795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4819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5843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6867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6867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7891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7891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8915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9939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40963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5603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41987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43011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44035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45059" name="Shape 9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6627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7651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8675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29699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0723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1747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it-IT" smtClean="0"/>
          </a:p>
        </p:txBody>
      </p:sp>
      <p:sp>
        <p:nvSpPr>
          <p:cNvPr id="32771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96C8-7EA5-4F90-917A-177A754EE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E0EA-57C4-4C7A-8479-C767E58127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BC32-E234-4D3F-87C9-7F42D52E05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A181-9D7A-4DA0-9E68-DBB99150E2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A3AB-F520-442F-9E6E-FAF4A2DA7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FDA6-6BA8-44A8-9753-E5F3F77FF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C9C2-25FC-4877-BBD2-F0DC3BC1F6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7550-5185-47D7-9F97-1E540BD7A7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4749-A59A-4CA6-8A12-83E41B64A4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7DA8-9231-46BD-8656-13F9B5D24B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8E2F-DC86-48D3-90DE-16B403385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SzPts val="1400"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SzPts val="1400"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05BCF00-DE0F-4F67-890A-BE51DBCF89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se.gov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.verdecchia@confindustria.it" TargetMode="External"/><Relationship Id="rId5" Type="http://schemas.openxmlformats.org/officeDocument/2006/relationships/hyperlink" Target="mailto:v.carlini@confindustria.it" TargetMode="External"/><Relationship Id="rId4" Type="http://schemas.openxmlformats.org/officeDocument/2006/relationships/hyperlink" Target="mailto:a.bianchi@confindustri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4"/>
          <p:cNvSpPr txBox="1">
            <a:spLocks noChangeArrowheads="1"/>
          </p:cNvSpPr>
          <p:nvPr/>
        </p:nvSpPr>
        <p:spPr bwMode="auto">
          <a:xfrm>
            <a:off x="1547664" y="3509814"/>
            <a:ext cx="547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r>
              <a:rPr lang="it-IT" sz="1800" b="1" dirty="0" smtClean="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Valentina Carlini</a:t>
            </a:r>
            <a:endParaRPr lang="it-IT" sz="1800" b="1" dirty="0">
              <a:solidFill>
                <a:srgbClr val="1F497D"/>
              </a:solidFill>
              <a:latin typeface="Calibri" pitchFamily="34" charset="0"/>
              <a:sym typeface="Titillium Web" charset="0"/>
            </a:endParaRPr>
          </a:p>
          <a:p>
            <a:pPr algn="ctr"/>
            <a:r>
              <a:rPr lang="it-IT" sz="1800" b="1" dirty="0" smtClean="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Area </a:t>
            </a:r>
            <a:r>
              <a:rPr lang="it-IT" sz="1800" b="1" dirty="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Politiche Industriali, Confindustria</a:t>
            </a:r>
          </a:p>
        </p:txBody>
      </p:sp>
      <p:sp>
        <p:nvSpPr>
          <p:cNvPr id="2051" name="Shape 85"/>
          <p:cNvSpPr txBox="1">
            <a:spLocks noChangeArrowheads="1"/>
          </p:cNvSpPr>
          <p:nvPr/>
        </p:nvSpPr>
        <p:spPr bwMode="auto">
          <a:xfrm>
            <a:off x="900113" y="1779588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alibri" pitchFamily="34" charset="0"/>
                <a:sym typeface="Titillium Web" charset="0"/>
              </a:rPr>
              <a:t>Il Piano Nazionale Industria 4.0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  <a:sym typeface="Titillium Web" charset="0"/>
              </a:rPr>
              <a:t>: gli interventi del Governo e </a:t>
            </a:r>
            <a:r>
              <a:rPr lang="it-IT" sz="2400" b="1" dirty="0" smtClean="0">
                <a:solidFill>
                  <a:srgbClr val="C00000"/>
                </a:solidFill>
                <a:latin typeface="Calibri" pitchFamily="34" charset="0"/>
                <a:sym typeface="Titillium Web" charset="0"/>
              </a:rPr>
              <a:t>le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  <a:sym typeface="Titillium Web" charset="0"/>
              </a:rPr>
              <a:t>azioni di Confindustria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2124075" y="411163"/>
            <a:ext cx="4895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IPERAMMORTAMENTO</a:t>
            </a:r>
          </a:p>
          <a:p>
            <a:pPr algn="ctr"/>
            <a:r>
              <a:rPr lang="it-IT" sz="1600" b="1">
                <a:solidFill>
                  <a:srgbClr val="C00000"/>
                </a:solidFill>
                <a:latin typeface="Calibri" pitchFamily="34" charset="0"/>
              </a:rPr>
              <a:t>Profili temporali e interconnessione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4" name="Segnaposto contenuto 7"/>
          <p:cNvSpPr txBox="1">
            <a:spLocks/>
          </p:cNvSpPr>
          <p:nvPr/>
        </p:nvSpPr>
        <p:spPr>
          <a:xfrm>
            <a:off x="468313" y="1058863"/>
            <a:ext cx="8229600" cy="5326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Sono ammessi all’agevolazione: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beni acquistati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entro il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31 dicembre 2017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beni consegnati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entro il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30 settembre 2018 </a:t>
            </a:r>
          </a:p>
          <a:p>
            <a:pPr marL="177800" indent="317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condizione che siano stati ordinati e sia stato</a:t>
            </a:r>
          </a:p>
          <a:p>
            <a:pPr marL="177800" indent="3175" algn="just" fontAlgn="auto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versato un acconto minimo del 20% entro il 31/12/2017</a:t>
            </a: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  <a:p>
            <a:pPr marL="158750" indent="-158750"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 POTER BENEFICIARE DELL’IPERAMMORTAMENTO I BENI DEVONO ESSERE INTERCONNESSI</a:t>
            </a:r>
          </a:p>
          <a:p>
            <a:pPr marL="158750" indent="-15875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 bene è interconnesso quando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scambia informazioni, in modo aperto e sicuro, con sistemi interni (es.: sistema gestionale, sistemi di controllo dell’automazione industriale, magazzino, altre macchine dello stabilimento, ecc.) ed esterni (es.: clienti, fornitori, altri siti di produzione, </a:t>
            </a:r>
            <a:r>
              <a:rPr lang="it-IT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chain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ecc.) per mezzo di un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collegamento basato su specifiche documentate, disponibili pubblicamente e internazionalmente riconosciute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(esempi: TCP-IP, HTTP, MQTT, etc.)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identificato univocamente,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 fine di riconoscere l’origine delle informazioni e garantire la sicurezza dei dati,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mediante l’utilizzo di standard internazionalmente riconosciuti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(indirizzo IP).</a:t>
            </a:r>
          </a:p>
          <a:p>
            <a:pPr marL="342900" indent="-1397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163" y="1203325"/>
            <a:ext cx="3529012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NOVITÀ LEGGE </a:t>
            </a:r>
            <a:r>
              <a:rPr lang="it-IT" sz="1600" b="1" kern="0" dirty="0" err="1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DI</a:t>
            </a: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BILANCIO 2018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Arial"/>
              </a:rPr>
              <a:t>Proroga al 31 dicembre 2018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Arial"/>
              </a:rPr>
              <a:t>Ordine e acconto entro 31 dicembre 2018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Arial"/>
              </a:rPr>
              <a:t>Consegna beni 31 dicembre 2019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787900" y="1492250"/>
            <a:ext cx="431800" cy="215900"/>
          </a:xfrm>
          <a:prstGeom prst="rightArrow">
            <a:avLst/>
          </a:prstGeom>
          <a:solidFill>
            <a:srgbClr val="EACD22"/>
          </a:solidFill>
          <a:ln>
            <a:solidFill>
              <a:srgbClr val="EAC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2247900" y="285750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IPERAMMORTAMENTO</a:t>
            </a:r>
          </a:p>
          <a:p>
            <a:pPr algn="ctr"/>
            <a:r>
              <a:rPr lang="it-IT" sz="1600" b="1">
                <a:solidFill>
                  <a:srgbClr val="C00000"/>
                </a:solidFill>
                <a:latin typeface="Calibri" pitchFamily="34" charset="0"/>
              </a:rPr>
              <a:t>Dichiarazioni e perizie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4" name="Segnaposto contenuto 7"/>
          <p:cNvSpPr txBox="1">
            <a:spLocks/>
          </p:cNvSpPr>
          <p:nvPr/>
        </p:nvSpPr>
        <p:spPr>
          <a:xfrm>
            <a:off x="468313" y="1131888"/>
            <a:ext cx="8229600" cy="5326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DICHIARAZIONI E PERIZIE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Necessaria la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dichiarazione del legale rappresentante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la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perizia tecnica giurata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rilasciata da un ingegnere o da un perito industriale iscritto negli albi professionali o da un ente di certificazione accreditato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 il costo di acquisizione del bene è </a:t>
            </a:r>
            <a:r>
              <a:rPr lang="it-IT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superiore a 500.000 euro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che attesti che il bene:</a:t>
            </a:r>
          </a:p>
          <a:p>
            <a:pPr marL="158750" indent="-15875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arenR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possiede caratteristiche tecniche tali da includerlo negli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Allegati A e B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</a:p>
          <a:p>
            <a:pPr marL="158750" indent="-158750" algn="just" fontAlgn="auto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+mj-lt"/>
              <a:buAutoNum type="alphaLcParenR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interconnesso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al sistema aziendale di gestione della produzione o alla rete di fornitura</a:t>
            </a:r>
          </a:p>
          <a:p>
            <a:pPr marL="715963" indent="-715963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it-IT" b="1" kern="0" dirty="0">
                <a:solidFill>
                  <a:srgbClr val="E7BD25"/>
                </a:solidFill>
                <a:latin typeface="Calibri"/>
                <a:ea typeface="Calibri"/>
                <a:cs typeface="Calibri"/>
                <a:sym typeface="Calibri"/>
              </a:rPr>
              <a:t>NOVITÀ </a:t>
            </a:r>
          </a:p>
          <a:p>
            <a:pPr marL="715963" indent="-715963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Circolare Mise 15 dicembre 2017</a:t>
            </a:r>
            <a:endParaRPr lang="it-IT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2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schema tipo di perizia/autocertificazione</a:t>
            </a:r>
          </a:p>
          <a:p>
            <a:pPr marL="266700" lvl="2" indent="-857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schema tipo analisi tecnica</a:t>
            </a:r>
          </a:p>
          <a:p>
            <a:pPr marL="85725" lvl="2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Risoluzione Agenzia delle Entrate. Chiarimenti su:</a:t>
            </a:r>
          </a:p>
          <a:p>
            <a:pPr marL="266700" lvl="2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determinazione del costo agevolabile: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opere murarie per installazione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Wingdings 2"/>
              </a:rPr>
              <a:t>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Wingdings 2"/>
              </a:rPr>
              <a:t>; costo perizia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Wingdings 2"/>
              </a:rPr>
              <a:t>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Wingdings 2"/>
              </a:rPr>
              <a:t>; attrezzature che costituiscono dotazione ordinaria del bene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Wingdings 2"/>
              </a:rPr>
              <a:t></a:t>
            </a: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" lvl="2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-158750" algn="just" fontAlgn="auto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-158750" algn="just" fontAlgn="auto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2268538" y="84138"/>
            <a:ext cx="489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NUOVA SABATINI</a:t>
            </a:r>
            <a:endParaRPr lang="it-IT" sz="1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6600" y="771525"/>
            <a:ext cx="8012113" cy="3908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LEGGE </a:t>
            </a:r>
            <a:r>
              <a:rPr lang="it-IT" sz="1600" b="1" kern="0" dirty="0" err="1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DI</a:t>
            </a: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BILANCIO 2017</a:t>
            </a:r>
          </a:p>
          <a:p>
            <a:pPr marL="342900" indent="-342900" algn="just" eaLnBrk="0" fontAlgn="auto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Proroga del termine  per la concessione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dei finanziamenti per l'acquisto di nuovi macchinari, impianti, beni strumentali d'impresa e attrezzature ad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uso produttivo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nonché hardware, software e tecnologie digitali da parte delle PMI fino al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31 dicembre 2018</a:t>
            </a: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342900" indent="-342900" algn="just" eaLnBrk="0" fontAlgn="auto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Risorse stanziate  2017 – 2023: 560 milioni	      7 miliardi investimenti</a:t>
            </a: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“Industria 4.0”: </a:t>
            </a:r>
          </a:p>
          <a:p>
            <a:pPr marL="542925" indent="-180975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riserva del 20% delle risorse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per l'acquisto di macchinari, impianti e attrezzature nuovi di fabbrica aventi come finalità la realizzazione di investimenti in tecnologie, compresi gli investimenti in </a:t>
            </a:r>
            <a:r>
              <a:rPr lang="it-IT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big data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, </a:t>
            </a:r>
            <a:r>
              <a:rPr lang="it-IT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cloud</a:t>
            </a:r>
            <a:r>
              <a:rPr lang="it-IT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it-IT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computing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, banda ultralarga, </a:t>
            </a:r>
            <a:r>
              <a:rPr lang="it-IT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cybersecurity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, robotica avanzata e meccatronica, realtà aumentata, manifattura 4D, </a:t>
            </a:r>
            <a:r>
              <a:rPr lang="it-IT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Radio </a:t>
            </a:r>
            <a:r>
              <a:rPr lang="it-IT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frequency</a:t>
            </a:r>
            <a:r>
              <a:rPr lang="it-IT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it-IT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identification</a:t>
            </a:r>
            <a:r>
              <a:rPr lang="it-IT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+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sistemi tracciamento e pesatura rifiuti; </a:t>
            </a:r>
          </a:p>
          <a:p>
            <a:pPr marL="542925" indent="-180975" algn="just" eaLnBrk="0" fontAlgn="auto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Contributo maggiorato del 30% (3,575%)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NOVITÀ LEGGE </a:t>
            </a:r>
            <a:r>
              <a:rPr lang="it-IT" sz="1600" b="1" kern="0" dirty="0" err="1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DI</a:t>
            </a: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BILANCIO 2018</a:t>
            </a:r>
          </a:p>
          <a:p>
            <a:pPr marL="361950" indent="-85725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Rifinanziamento di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330 milioni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di euro	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4 miliardi nuovi investimenti</a:t>
            </a:r>
          </a:p>
          <a:p>
            <a:pPr marL="361950" indent="-85725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Aumentata la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riserva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dal 20 al 30%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delle risorse</a:t>
            </a:r>
          </a:p>
          <a:p>
            <a:pPr marL="361950" indent="-85725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Il termine per la concessione dei finanziamenti</a:t>
            </a:r>
          </a:p>
          <a:p>
            <a:pPr marL="361950" indent="-85725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   prorogato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fino all’esaurimento delle risorse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356100" y="1779588"/>
            <a:ext cx="287338" cy="215900"/>
          </a:xfrm>
          <a:prstGeom prst="rightArrow">
            <a:avLst/>
          </a:prstGeom>
          <a:solidFill>
            <a:srgbClr val="EACD22"/>
          </a:solidFill>
          <a:ln>
            <a:solidFill>
              <a:srgbClr val="EAC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ym typeface="Arial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067175" y="3795713"/>
            <a:ext cx="288925" cy="144462"/>
          </a:xfrm>
          <a:prstGeom prst="rightArrow">
            <a:avLst/>
          </a:prstGeom>
          <a:solidFill>
            <a:srgbClr val="EACD22"/>
          </a:solidFill>
          <a:ln>
            <a:solidFill>
              <a:srgbClr val="EAC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2916238" y="123825"/>
            <a:ext cx="4895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NUOVA SABATINI </a:t>
            </a:r>
          </a:p>
          <a:p>
            <a:pPr algn="ctr"/>
            <a:r>
              <a:rPr lang="it-IT" altLang="it-IT" sz="1600" b="1">
                <a:solidFill>
                  <a:srgbClr val="C00000"/>
                </a:solidFill>
                <a:latin typeface="Calibri" pitchFamily="34" charset="0"/>
              </a:rPr>
              <a:t>CIRCOLARI ATTUATIVE (febbraio/luglio 2017)</a:t>
            </a:r>
          </a:p>
          <a:p>
            <a:pPr algn="ctr"/>
            <a:endParaRPr lang="it-IT" sz="1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Confermata la struttura dell’agevolazione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: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BENEFICIARI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PMI;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FINANZIAMENTI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: durata massima 5 anni; importo 20.000 - 2 </a:t>
            </a:r>
            <a:r>
              <a:rPr lang="it-IT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mln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di euro anche frazionato in più iniziative; copertura fino al 100% delle spese ammissibili; garanzia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Fondo di garanzia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fino all’80% dell’investimento (richieste esaminate in via prioritaria); </a:t>
            </a:r>
            <a:r>
              <a:rPr lang="it-IT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AGEVOLAZIONE=CONTRIBUTO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IN CONTO IMPIANTI </a:t>
            </a:r>
            <a:r>
              <a:rPr lang="it-IT" alt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ripartito in più quote annuali pari all’ammontare complessivo degli interessi calcolati al tasso del 2,75%-3,575% sull’importo del finanziamento;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PRESENTAZIONE DOMANDA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esclusivamente via PEC agli indirizzi delle banche/intermediari ed utilizzando i moduli disponibili nella sezione “Beni strumentali” del sito Internet del Ministero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  <a:hlinkClick r:id="rId4"/>
              </a:rPr>
              <a:t>www.mise.gov.it</a:t>
            </a: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“Beni 4.0”:  beni indicati negli Allegati A e B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della legge di Bilancio 2017;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indicazione separata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nel modulo</a:t>
            </a: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	NECESSARIA INTERCONNESSIONE e INTEGRAZIONE AUTOMATIZZATA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con il sistema logistico della fabbrica o con la rete di fornitura e/o con altre macchine del ciclo produttivo </a:t>
            </a: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	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PROFILI TEMPORALI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: interconnessione e integrazione possono essere realizzate anche dopo i 12 mesi previsti per la conclusione dell’investimento, ma al più tardi entro il termine dei 120 giorni. I relativi costi sono ammessi solo se l’implementazione avviene entro la fine dell’investimento (12 mesi)</a:t>
            </a: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395288" y="2932113"/>
            <a:ext cx="288925" cy="144462"/>
          </a:xfrm>
          <a:prstGeom prst="rightArrow">
            <a:avLst/>
          </a:prstGeom>
          <a:solidFill>
            <a:srgbClr val="EACD22"/>
          </a:solidFill>
          <a:ln>
            <a:solidFill>
              <a:srgbClr val="EAC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2195736" y="339502"/>
            <a:ext cx="489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Calibri" pitchFamily="34" charset="0"/>
              </a:rPr>
              <a:t>CONTRATTI </a:t>
            </a:r>
            <a:r>
              <a:rPr lang="it-IT" sz="2000" b="1" dirty="0" err="1" smtClean="0">
                <a:solidFill>
                  <a:srgbClr val="C00000"/>
                </a:solidFill>
                <a:latin typeface="Calibri" pitchFamily="34" charset="0"/>
              </a:rPr>
              <a:t>DI</a:t>
            </a:r>
            <a:r>
              <a:rPr lang="it-IT" sz="2000" b="1" dirty="0" smtClean="0">
                <a:solidFill>
                  <a:srgbClr val="C00000"/>
                </a:solidFill>
                <a:latin typeface="Calibri" pitchFamily="34" charset="0"/>
              </a:rPr>
              <a:t> SVILUPPO</a:t>
            </a:r>
            <a:endParaRPr lang="it-IT" sz="20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it-IT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1050072"/>
            <a:ext cx="763284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Strumento negoziale 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gestito da </a:t>
            </a:r>
            <a:r>
              <a:rPr lang="it-IT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Invitalia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che supporta </a:t>
            </a: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uno o più progetti di investimento 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connessi e funzionali tra loro nei settori industriale, turistico e della tutela ambientale finalizzati all’ampliamento della base produttiva e al potenziamento dell’attività di ricerca, sviluppo e innovazione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Agevolazioni finanziarie modulabili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: contributo a fondo perduto, contributo alla spesa, finanziamento agevolato, contributo in conto interessi</a:t>
            </a: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Destinatari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: imprese italiane ed estere, che possono presentare programmi di investimento singolarmente o congiuntamente (impresa proponente + imprese aderenti + soggetti che realizzano i programmi di ricerca, sviluppo e innovazione) e anche attraverso una </a:t>
            </a: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rete d’imprese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Investimento minimo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: 20 milioni di euro (7,5 milioni di euro per il settore della trasformazione di prodotti agricoli)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Nuovo rifinanziamento: 850 milioni di euro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 a valere sul Fondo di sviluppo e coesione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95536" y="4155926"/>
            <a:ext cx="432048" cy="216024"/>
          </a:xfrm>
          <a:prstGeom prst="rightArrow">
            <a:avLst/>
          </a:prstGeom>
          <a:solidFill>
            <a:srgbClr val="E7BD25"/>
          </a:solidFill>
          <a:ln>
            <a:solidFill>
              <a:srgbClr val="E7B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93540" y="503482"/>
            <a:ext cx="8284136" cy="35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marR="0" lvl="1" indent="-457200" algn="just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2171700" marR="0" lvl="4" indent="-457200" algn="just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	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93541" y="346770"/>
            <a:ext cx="8565255" cy="35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just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it-IT" sz="1600" dirty="0" smtClean="0">
              <a:solidFill>
                <a:schemeClr val="tx2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262-8EB2-42BD-B711-B7C82C6814B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000125" y="675215"/>
            <a:ext cx="7200901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it-IT" sz="1700" b="1" dirty="0" smtClean="0">
              <a:solidFill>
                <a:srgbClr val="FF0000"/>
              </a:solidFill>
              <a:latin typeface="+mn-lt"/>
            </a:endParaRP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</a:pPr>
            <a:r>
              <a:rPr lang="it-IT" sz="17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it-IT" sz="17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000125" y="436827"/>
          <a:ext cx="7200900" cy="19694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16470"/>
                <a:gridCol w="2592215"/>
                <a:gridCol w="2592215"/>
              </a:tblGrid>
              <a:tr h="205977">
                <a:tc rowSpan="2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Programma di sviluppo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Importo minimo degli investimenti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Progetto d’investimento dell’impresa proponente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Ciascun progetto d’investimento delle altre imprese aderenti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016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Industriale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10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1,5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37022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Attività di trasformazione e commercializzazione di prodotti agricoli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3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1,5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973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Turistico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5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1,5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7459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Tutela ambientale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10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</a:rPr>
                        <a:t>1,5 milioni di euro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181225" y="168623"/>
            <a:ext cx="485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Dimensione minima dei progetti di investimento</a:t>
            </a:r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28701" y="2493168"/>
            <a:ext cx="708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2"/>
                </a:solidFill>
              </a:rPr>
              <a:t>Contratto di sviluppo industriale e turistico: chi può accedere</a:t>
            </a:r>
            <a:endParaRPr lang="it-IT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000125" y="2787774"/>
          <a:ext cx="7200900" cy="22456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16470"/>
                <a:gridCol w="1717330"/>
                <a:gridCol w="1695450"/>
                <a:gridCol w="1771650"/>
              </a:tblGrid>
              <a:tr h="185192">
                <a:tc rowSpan="2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Tipologia di investimento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Dimensione d’impresa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77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Aree</a:t>
                      </a: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107.3. a)</a:t>
                      </a:r>
                    </a:p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Carta aiuti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Aree</a:t>
                      </a: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107.3. c)</a:t>
                      </a:r>
                    </a:p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Carta aiuti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Altre</a:t>
                      </a: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 aree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a. nuova unità produttiva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</a:rPr>
                        <a:t>Imprese di tutte le dimensioni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imprese tutte</a:t>
                      </a:r>
                      <a:r>
                        <a:rPr lang="it-IT" sz="1100" baseline="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 le dimensioni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8096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b. ampliamento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  <a:endParaRPr lang="it-IT" sz="1100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 </a:t>
                      </a: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2189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 c. riconversione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imprese tutte le dimensioni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87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d.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ristrutturazione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6191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</a:rPr>
                        <a:t> e. acquisizione (solo in aree</a:t>
                      </a:r>
                      <a:r>
                        <a:rPr lang="it-IT" sz="1100" b="1" baseline="0" dirty="0" smtClean="0">
                          <a:solidFill>
                            <a:srgbClr val="002060"/>
                          </a:solidFill>
                        </a:rPr>
                        <a:t> di crisi)</a:t>
                      </a:r>
                      <a:endParaRPr lang="it-IT" sz="1100" b="1" dirty="0">
                        <a:solidFill>
                          <a:srgbClr val="00206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imprese tutte le dimensioni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rgbClr val="002060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solo PMI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2786063" y="528638"/>
            <a:ext cx="489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Calibri" pitchFamily="34" charset="0"/>
              </a:rPr>
              <a:t>CONTRATTI </a:t>
            </a:r>
            <a:r>
              <a:rPr lang="it-IT" sz="2000" b="1" dirty="0" err="1" smtClean="0">
                <a:solidFill>
                  <a:srgbClr val="C00000"/>
                </a:solidFill>
                <a:latin typeface="Calibri" pitchFamily="34" charset="0"/>
              </a:rPr>
              <a:t>DI</a:t>
            </a:r>
            <a:r>
              <a:rPr lang="it-IT" sz="2000" b="1" dirty="0" smtClean="0">
                <a:solidFill>
                  <a:srgbClr val="C00000"/>
                </a:solidFill>
                <a:latin typeface="Calibri" pitchFamily="34" charset="0"/>
              </a:rPr>
              <a:t> SVILUPPO PER INDUSTRIA 4.0</a:t>
            </a:r>
            <a:endParaRPr lang="it-IT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226145"/>
            <a:ext cx="7345362" cy="26417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</a:pPr>
            <a:r>
              <a:rPr lang="it-IT" sz="1600" b="1" dirty="0" smtClean="0">
                <a:solidFill>
                  <a:srgbClr val="C00000"/>
                </a:solidFill>
              </a:rPr>
              <a:t>Decreto Mise  novembre 2016: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introdotta “corsia preferenziale” (priorità nella valutazione dei progetti e nella prenotazione delle risorse, riduzione dei tempi di risposta) per 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investimenti strategici e di almeno 50 milioni di euro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strategici =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creazione nuovi posti di lavoro, capacità di attrazione investimenti esteri, coerenza con il Piano nazionale Industria 4.0 (almeno uno tra questi requisiti)</a:t>
            </a:r>
          </a:p>
          <a:p>
            <a:pPr marL="180975" indent="-180975" algn="just" defTabSz="9144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per progetti strategici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possibilità di </a:t>
            </a:r>
            <a:r>
              <a:rPr lang="it-IT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Accordi di sviluppo</a:t>
            </a:r>
            <a:r>
              <a:rPr lang="it-IT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tra Mise,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Invitalia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impresa proponente, Regioni e altre amministrazioni interessate </a:t>
            </a:r>
          </a:p>
          <a:p>
            <a:pPr marL="177800" indent="-165100" algn="just" fontAlgn="auto">
              <a:spcBef>
                <a:spcPts val="238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2786063" y="528638"/>
            <a:ext cx="489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FONDO DI GARANZIA PER LE PMI</a:t>
            </a:r>
            <a:endParaRPr lang="it-IT" sz="1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611188" y="2139950"/>
            <a:ext cx="288925" cy="144463"/>
          </a:xfrm>
          <a:prstGeom prst="rightArrow">
            <a:avLst/>
          </a:prstGeom>
          <a:solidFill>
            <a:srgbClr val="EACD22"/>
          </a:solidFill>
          <a:ln>
            <a:solidFill>
              <a:srgbClr val="EAC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ym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088" y="1131888"/>
            <a:ext cx="7345362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58775" indent="-3587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LEGGE </a:t>
            </a:r>
            <a:r>
              <a:rPr lang="it-I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DI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 BILANCIO 2018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Rifinanziamento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di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 </a:t>
            </a:r>
            <a:r>
              <a:rPr lang="it-IT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823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milioni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di euro per il 2018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Calibri" pitchFamily="34" charset="0"/>
              <a:ea typeface="Arial"/>
              <a:sym typeface="Arial"/>
            </a:endParaRPr>
          </a:p>
          <a:p>
            <a:pPr marL="12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LA RIFORMA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(D.M. 6 marzo 2017)</a:t>
            </a:r>
            <a:endParaRPr lang="it-IT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sym typeface="Arial"/>
            </a:endParaRPr>
          </a:p>
          <a:p>
            <a:pPr marL="177800" indent="-1651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Adozione modello di rating: fornisce una stima della rischiosità delle imprese misurata sulla base della probabilità di inadempimento</a:t>
            </a:r>
          </a:p>
          <a:p>
            <a:pPr marL="177800" indent="-165100" algn="just" fontAlgn="auto">
              <a:spcBef>
                <a:spcPts val="238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In funzione della probabilità di inadempimento, assegnato alla singola  impresa, l’impresa verrà collocata in una delle 5 classi di merito creditizio previste dal modello: le prime 4 ammesse automaticamente</a:t>
            </a:r>
          </a:p>
          <a:p>
            <a:pPr marL="177800" indent="-165100" algn="just" fontAlgn="auto">
              <a:spcBef>
                <a:spcPts val="238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Articolazione delle coperture in funzione dei seguenti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nuovi obiettivi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: maggiore sostegno alle imprese più rischiose e agli investimenti</a:t>
            </a:r>
          </a:p>
          <a:p>
            <a:pPr marL="177800" indent="-165100" algn="just" fontAlgn="auto">
              <a:spcBef>
                <a:spcPts val="238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16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2627313" y="442913"/>
            <a:ext cx="5184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CREDITO D’IMPOSTA PER LA FORMAZIONE 4.0</a:t>
            </a:r>
          </a:p>
          <a:p>
            <a:pPr algn="ctr"/>
            <a:r>
              <a:rPr lang="it-IT" sz="1600" b="1">
                <a:solidFill>
                  <a:srgbClr val="C00000"/>
                </a:solidFill>
                <a:latin typeface="Calibri" pitchFamily="34" charset="0"/>
              </a:rPr>
              <a:t>LEGGE DI BILANCIO 2018</a:t>
            </a:r>
          </a:p>
          <a:p>
            <a:pPr algn="ctr"/>
            <a:endParaRPr lang="it-IT" sz="1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5650" y="1082675"/>
            <a:ext cx="7753350" cy="3524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58775" indent="-358775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Credito d’imposta per le spese di formazione dei lavoratori dipendenti negli ambiti tecnologici previsti dal Piano Nazionale Industria 4.0: stanziati 250 milioni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Tutte le imprese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Beneficio pari al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40%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delle spese effettuate nel 2018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Importo massimo: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300.000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 euro per beneficiario</a:t>
            </a:r>
          </a:p>
          <a:p>
            <a:pPr marL="180975" indent="-1809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Base di Calcolo: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costo aziendale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dei lavoratori per il periodo in cui sono impegnati nella formazione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CONDIZIONI PER ACCEDERE AL CREDITO </a:t>
            </a:r>
            <a:r>
              <a:rPr lang="it-I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D’IMPOSTA</a:t>
            </a:r>
            <a:endParaRPr lang="it-IT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sym typeface="Arial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Attività di formazione pattuite attraverso contratti collettivi aziendali o territoriali</a:t>
            </a:r>
          </a:p>
          <a:p>
            <a:pPr marL="361950" indent="-3619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Attività di formazione  volte a acquisire o consolidare le conoscenze delle tecnologie  4.0 nei seguenti ambiti: vendite e marketing; informatica; tecniche e tecnologie di produzione. </a:t>
            </a:r>
            <a:r>
              <a:rPr lang="it-IT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Sono escluse le attività di formazione ordinaria o periodica</a:t>
            </a:r>
          </a:p>
          <a:p>
            <a:pPr marL="361950" lvl="1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DISPOSIZIONI ATTUATIVE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: decreto </a:t>
            </a:r>
            <a:r>
              <a:rPr lang="it-IT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Mise-Mef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 entro 90 </a:t>
            </a:r>
            <a:r>
              <a:rPr lang="it-IT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gg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sym typeface="Arial"/>
              </a:rPr>
              <a:t> dalla pubblicazione della legge</a:t>
            </a:r>
            <a:endParaRPr lang="it-IT" sz="1600" b="1" kern="0" dirty="0">
              <a:solidFill>
                <a:srgbClr val="FF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2123529" y="442913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latin typeface="Calibri" pitchFamily="34" charset="0"/>
              </a:rPr>
              <a:t>ISTITUTI TECNICI SUPERIORI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5800" y="1123950"/>
            <a:ext cx="7753350" cy="293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66700" indent="-26670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sym typeface="Arial"/>
              </a:rPr>
              <a:t>LEGGE </a:t>
            </a:r>
            <a:r>
              <a:rPr lang="it-IT" sz="1600" b="1" kern="0" dirty="0" err="1">
                <a:solidFill>
                  <a:srgbClr val="C00000"/>
                </a:solidFill>
                <a:latin typeface="Calibri" pitchFamily="34" charset="0"/>
                <a:ea typeface="Arial"/>
                <a:sym typeface="Arial"/>
              </a:rPr>
              <a:t>DI</a:t>
            </a:r>
            <a:r>
              <a:rPr lang="it-IT" sz="1600" b="1" kern="0" dirty="0">
                <a:solidFill>
                  <a:srgbClr val="C00000"/>
                </a:solidFill>
                <a:latin typeface="Calibri" pitchFamily="34" charset="0"/>
                <a:ea typeface="Arial"/>
                <a:sym typeface="Arial"/>
              </a:rPr>
              <a:t> BILANCIO 2018</a:t>
            </a:r>
          </a:p>
          <a:p>
            <a:pPr marL="266700" indent="-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Incremento delle risorse destinate al Fondo per l’istruzione tecnica superiore</a:t>
            </a:r>
          </a:p>
          <a:p>
            <a:pPr marL="266700" indent="-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da erogare agli ITS</a:t>
            </a:r>
          </a:p>
          <a:p>
            <a:pPr marL="266700" indent="-266700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it-IT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95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milioni di euro nel triennio 2018 – 2020 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(10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nel 2018, 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35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nel 2019 e </a:t>
            </a:r>
            <a:r>
              <a: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45 </a:t>
            </a: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nel 2020)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Obiettivo: incrementare l’offerta formativa e il numero degli studenti in particolare nei percorsi formativi che offrono competenze legate a industria 4.0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10.000 studenti in più in tre anni: stimati 1.000 studenti in più nel 2018, 3.000 nel 2019 e 6.000 nel 2020, per stabilizzarsi a circa 15.000 a partire dal 2020/2021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4"/>
          <p:cNvSpPr txBox="1">
            <a:spLocks noChangeArrowheads="1"/>
          </p:cNvSpPr>
          <p:nvPr/>
        </p:nvSpPr>
        <p:spPr bwMode="auto">
          <a:xfrm>
            <a:off x="755650" y="1131888"/>
            <a:ext cx="77771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it-IT" sz="2000" b="1">
              <a:solidFill>
                <a:srgbClr val="1F497D"/>
              </a:solidFill>
              <a:latin typeface="Calibri" pitchFamily="34" charset="0"/>
              <a:sym typeface="Titillium Web" charset="0"/>
            </a:endParaRPr>
          </a:p>
        </p:txBody>
      </p:sp>
      <p:pic>
        <p:nvPicPr>
          <p:cNvPr id="3075" name="Immagine 4"/>
          <p:cNvPicPr>
            <a:picLocks noChangeAspect="1" noChangeArrowheads="1"/>
          </p:cNvPicPr>
          <p:nvPr/>
        </p:nvPicPr>
        <p:blipFill>
          <a:blip r:embed="rId4"/>
          <a:srcRect l="18179" t="26389" r="19171" b="4562"/>
          <a:stretch>
            <a:fillRect/>
          </a:stretch>
        </p:blipFill>
        <p:spPr bwMode="auto">
          <a:xfrm>
            <a:off x="533400" y="969963"/>
            <a:ext cx="763905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357563" y="354013"/>
            <a:ext cx="4173537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Calibri" pitchFamily="34" charset="0"/>
                <a:cs typeface="Arial" charset="0"/>
                <a:sym typeface="Arial"/>
              </a:rPr>
              <a:t>IL PIANO NAZIONALE INDUSTRIA 4.0: AMBITI TECNOLOGICI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2195513" y="658813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CREDITO D’IMPOSTA RICERCA E SVILUPPO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24000" y="1358900"/>
          <a:ext cx="6096000" cy="2468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91740"/>
                <a:gridCol w="1852551"/>
                <a:gridCol w="1551709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Calcolo credito</a:t>
                      </a:r>
                      <a:endParaRPr lang="it-IT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Prima  versione </a:t>
                      </a:r>
                      <a:endParaRPr lang="it-IT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Legge di bilancio 2017</a:t>
                      </a:r>
                      <a:endParaRPr lang="it-IT" sz="1200" dirty="0"/>
                    </a:p>
                  </a:txBody>
                  <a:tcPr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Aliquota spesa interna (beni strumentali, competenze tecniche, privative industriali)</a:t>
                      </a:r>
                      <a:endParaRPr lang="it-IT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Aliquota spesa esterna (personale qualificato e contratti extra</a:t>
                      </a:r>
                      <a:r>
                        <a:rPr lang="it-IT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muros</a:t>
                      </a:r>
                      <a:r>
                        <a:rPr lang="it-IT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it-IT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Credito massimo per contribuente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 </a:t>
                      </a:r>
                      <a:r>
                        <a:rPr lang="it-IT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mln</a:t>
                      </a:r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euro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 </a:t>
                      </a:r>
                      <a:r>
                        <a:rPr lang="it-IT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mln</a:t>
                      </a:r>
                      <a:r>
                        <a:rPr lang="it-I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euro</a:t>
                      </a: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0" name="CasellaDiTesto 5"/>
          <p:cNvSpPr txBox="1">
            <a:spLocks noChangeArrowheads="1"/>
          </p:cNvSpPr>
          <p:nvPr/>
        </p:nvSpPr>
        <p:spPr bwMode="auto">
          <a:xfrm>
            <a:off x="1958975" y="571500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IL NETWORK DELL’INNOVAZIONE</a:t>
            </a:r>
          </a:p>
        </p:txBody>
      </p:sp>
      <p:pic>
        <p:nvPicPr>
          <p:cNvPr id="19461" name="Immagin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071563"/>
            <a:ext cx="63849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sellaDiTesto 47"/>
          <p:cNvSpPr txBox="1">
            <a:spLocks noChangeArrowheads="1"/>
          </p:cNvSpPr>
          <p:nvPr/>
        </p:nvSpPr>
        <p:spPr bwMode="auto">
          <a:xfrm>
            <a:off x="107950" y="385763"/>
            <a:ext cx="8964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2000" b="1" cap="all" dirty="0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it-IT" altLang="it-IT" sz="2000" b="1" dirty="0">
                <a:solidFill>
                  <a:srgbClr val="C00000"/>
                </a:solidFill>
                <a:latin typeface="Calibri" pitchFamily="34" charset="0"/>
                <a:ea typeface="+mj-ea"/>
                <a:cs typeface="Times New Roman" pitchFamily="18" charset="0"/>
              </a:rPr>
              <a:t> </a:t>
            </a:r>
            <a:r>
              <a:rPr lang="it-IT" altLang="it-IT" sz="2000" b="1" cap="all" dirty="0" err="1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Digital</a:t>
            </a:r>
            <a:r>
              <a:rPr lang="it-IT" altLang="it-IT" sz="2000" b="1" cap="all" dirty="0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altLang="it-IT" sz="2000" b="1" cap="all" dirty="0" err="1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Innovation</a:t>
            </a:r>
            <a:r>
              <a:rPr lang="it-IT" altLang="it-IT" sz="2000" b="1" cap="all" dirty="0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altLang="it-IT" sz="2000" b="1" cap="all" dirty="0" err="1">
                <a:solidFill>
                  <a:srgbClr val="C00000"/>
                </a:solidFill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Hub</a:t>
            </a:r>
            <a:endParaRPr lang="it-IT" altLang="it-IT" sz="2000" b="1" cap="all" dirty="0">
              <a:solidFill>
                <a:srgbClr val="C00000"/>
              </a:solidFill>
              <a:latin typeface="Calibri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71563"/>
            <a:ext cx="7419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it-IT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915988"/>
            <a:ext cx="813752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2075" indent="-92075" algn="just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11"/>
          <p:cNvSpPr txBox="1">
            <a:spLocks noChangeArrowheads="1"/>
          </p:cNvSpPr>
          <p:nvPr/>
        </p:nvSpPr>
        <p:spPr bwMode="auto">
          <a:xfrm>
            <a:off x="-142875" y="0"/>
            <a:ext cx="10072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t-IT" altLang="it-IT" sz="20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STATO </a:t>
            </a:r>
            <a:r>
              <a:rPr lang="it-IT" altLang="it-IT" sz="2000" b="1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DI</a:t>
            </a:r>
            <a:r>
              <a:rPr lang="it-IT" altLang="it-IT" sz="20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AVANZAMENTO </a:t>
            </a:r>
          </a:p>
          <a:p>
            <a:pPr algn="ctr"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RETE DIGITAL INNOVATION HUB</a:t>
            </a:r>
            <a:endParaRPr lang="it-IT" altLang="it-IT" sz="2000" b="1" dirty="0">
              <a:solidFill>
                <a:srgbClr val="C00000"/>
              </a:soli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grpSp>
        <p:nvGrpSpPr>
          <p:cNvPr id="21509" name="Gruppo 6"/>
          <p:cNvGrpSpPr>
            <a:grpSpLocks/>
          </p:cNvGrpSpPr>
          <p:nvPr/>
        </p:nvGrpSpPr>
        <p:grpSpPr bwMode="auto">
          <a:xfrm>
            <a:off x="467544" y="782638"/>
            <a:ext cx="8064896" cy="4289425"/>
            <a:chOff x="214282" y="700899"/>
            <a:chExt cx="8678060" cy="5719681"/>
          </a:xfrm>
        </p:grpSpPr>
        <p:grpSp>
          <p:nvGrpSpPr>
            <p:cNvPr id="21516" name="Gruppo 13"/>
            <p:cNvGrpSpPr>
              <a:grpSpLocks/>
            </p:cNvGrpSpPr>
            <p:nvPr/>
          </p:nvGrpSpPr>
          <p:grpSpPr bwMode="auto">
            <a:xfrm>
              <a:off x="214282" y="700899"/>
              <a:ext cx="8678060" cy="5719681"/>
              <a:chOff x="119134" y="931495"/>
              <a:chExt cx="7603246" cy="5574204"/>
            </a:xfrm>
          </p:grpSpPr>
          <p:grpSp>
            <p:nvGrpSpPr>
              <p:cNvPr id="21519" name="Gruppo 4"/>
              <p:cNvGrpSpPr>
                <a:grpSpLocks/>
              </p:cNvGrpSpPr>
              <p:nvPr/>
            </p:nvGrpSpPr>
            <p:grpSpPr bwMode="auto">
              <a:xfrm>
                <a:off x="119134" y="931495"/>
                <a:ext cx="7603246" cy="5574204"/>
                <a:chOff x="119134" y="931495"/>
                <a:chExt cx="7603246" cy="5574204"/>
              </a:xfrm>
            </p:grpSpPr>
            <p:grpSp>
              <p:nvGrpSpPr>
                <p:cNvPr id="21521" name="Gruppo 3"/>
                <p:cNvGrpSpPr>
                  <a:grpSpLocks/>
                </p:cNvGrpSpPr>
                <p:nvPr/>
              </p:nvGrpSpPr>
              <p:grpSpPr bwMode="auto">
                <a:xfrm>
                  <a:off x="119134" y="931495"/>
                  <a:ext cx="7603246" cy="5574204"/>
                  <a:chOff x="119134" y="936964"/>
                  <a:chExt cx="7603246" cy="5739655"/>
                </a:xfrm>
              </p:grpSpPr>
              <p:pic>
                <p:nvPicPr>
                  <p:cNvPr id="2152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11674" y="5519072"/>
                    <a:ext cx="1487150" cy="10619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1525" name="Gruppo 8"/>
                  <p:cNvGrpSpPr>
                    <a:grpSpLocks/>
                  </p:cNvGrpSpPr>
                  <p:nvPr/>
                </p:nvGrpSpPr>
                <p:grpSpPr bwMode="auto">
                  <a:xfrm>
                    <a:off x="119134" y="936964"/>
                    <a:ext cx="7603246" cy="5739655"/>
                    <a:chOff x="263150" y="936964"/>
                    <a:chExt cx="7603246" cy="5739655"/>
                  </a:xfrm>
                </p:grpSpPr>
                <p:pic>
                  <p:nvPicPr>
                    <p:cNvPr id="21526" name="Picture 2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2484125" y="987112"/>
                      <a:ext cx="5382271" cy="56895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" name="Callout 1 23"/>
                    <p:cNvSpPr/>
                    <p:nvPr/>
                  </p:nvSpPr>
                  <p:spPr>
                    <a:xfrm>
                      <a:off x="1867662" y="1856753"/>
                      <a:ext cx="1645872" cy="318634"/>
                    </a:xfrm>
                    <a:prstGeom prst="borderCallout1">
                      <a:avLst>
                        <a:gd name="adj1" fmla="val 117606"/>
                        <a:gd name="adj2" fmla="val 172314"/>
                        <a:gd name="adj3" fmla="val 135455"/>
                        <a:gd name="adj4" fmla="val 177105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Piemonte/Valle d’Aosta</a:t>
                      </a:r>
                    </a:p>
                  </p:txBody>
                </p:sp>
                <p:sp>
                  <p:nvSpPr>
                    <p:cNvPr id="25" name="Callout 1 24"/>
                    <p:cNvSpPr/>
                    <p:nvPr/>
                  </p:nvSpPr>
                  <p:spPr>
                    <a:xfrm>
                      <a:off x="6371704" y="3581623"/>
                      <a:ext cx="1152396" cy="223044"/>
                    </a:xfrm>
                    <a:prstGeom prst="borderCallout1">
                      <a:avLst>
                        <a:gd name="adj1" fmla="val 40083"/>
                        <a:gd name="adj2" fmla="val -22825"/>
                        <a:gd name="adj3" fmla="val 46120"/>
                        <a:gd name="adj4" fmla="val -22542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Puglia</a:t>
                      </a:r>
                    </a:p>
                  </p:txBody>
                </p:sp>
                <p:sp>
                  <p:nvSpPr>
                    <p:cNvPr id="26" name="Callout 1 25"/>
                    <p:cNvSpPr/>
                    <p:nvPr/>
                  </p:nvSpPr>
                  <p:spPr>
                    <a:xfrm>
                      <a:off x="5076685" y="3953363"/>
                      <a:ext cx="1044002" cy="303763"/>
                    </a:xfrm>
                    <a:prstGeom prst="borderCallout1">
                      <a:avLst>
                        <a:gd name="adj1" fmla="val -87495"/>
                        <a:gd name="adj2" fmla="val 75497"/>
                        <a:gd name="adj3" fmla="val -100600"/>
                        <a:gd name="adj4" fmla="val 77757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defRPr/>
                      </a:pPr>
                      <a:r>
                        <a:rPr lang="it-IT" b="1" kern="0" dirty="0">
                          <a:solidFill>
                            <a:srgbClr val="1F497D"/>
                          </a:solidFill>
                          <a:latin typeface="Calibri"/>
                        </a:rPr>
                        <a:t>  </a:t>
                      </a: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</a:rPr>
                        <a:t>Campania</a:t>
                      </a:r>
                    </a:p>
                  </p:txBody>
                </p:sp>
                <p:sp>
                  <p:nvSpPr>
                    <p:cNvPr id="21530" name="CasellaDiTesto 1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4161" y="3049042"/>
                      <a:ext cx="952318" cy="264251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r"/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       Umbria</a:t>
                      </a:r>
                    </a:p>
                  </p:txBody>
                </p:sp>
                <p:sp>
                  <p:nvSpPr>
                    <p:cNvPr id="21531" name="CasellaDiTesto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1754" y="2672241"/>
                      <a:ext cx="950288" cy="279755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r"/>
                      <a:r>
                        <a:rPr lang="it-IT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        </a:t>
                      </a:r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Toscana</a:t>
                      </a:r>
                    </a:p>
                  </p:txBody>
                </p:sp>
                <p:sp>
                  <p:nvSpPr>
                    <p:cNvPr id="21532" name="CasellaDiTesto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52314" y="3137257"/>
                      <a:ext cx="1477914" cy="384888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it-IT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      </a:t>
                      </a:r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L’Aquila/Abruzzo</a:t>
                      </a:r>
                      <a:endParaRPr lang="it-IT" sz="1200" b="1">
                        <a:solidFill>
                          <a:srgbClr val="1F497D"/>
                        </a:solidFill>
                      </a:endParaRPr>
                    </a:p>
                  </p:txBody>
                </p:sp>
                <p:sp>
                  <p:nvSpPr>
                    <p:cNvPr id="21533" name="CasellaDiTesto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1079" y="5312712"/>
                      <a:ext cx="1126622" cy="358437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r"/>
                      <a:r>
                        <a:rPr lang="it-IT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Catania/Sicilia</a:t>
                      </a:r>
                    </a:p>
                  </p:txBody>
                </p:sp>
                <p:sp>
                  <p:nvSpPr>
                    <p:cNvPr id="31" name="Callout 1 30"/>
                    <p:cNvSpPr/>
                    <p:nvPr/>
                  </p:nvSpPr>
                  <p:spPr>
                    <a:xfrm>
                      <a:off x="4424896" y="3530642"/>
                      <a:ext cx="791559" cy="278274"/>
                    </a:xfrm>
                    <a:prstGeom prst="borderCallout1">
                      <a:avLst>
                        <a:gd name="adj1" fmla="val -96014"/>
                        <a:gd name="adj2" fmla="val 57942"/>
                        <a:gd name="adj3" fmla="val -83339"/>
                        <a:gd name="adj4" fmla="val 58880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       </a:t>
                      </a:r>
                      <a:r>
                        <a:rPr lang="it-IT" sz="1200" b="1" dirty="0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Lazio</a:t>
                      </a:r>
                    </a:p>
                  </p:txBody>
                </p:sp>
                <p:sp>
                  <p:nvSpPr>
                    <p:cNvPr id="21535" name="CasellaDiTesto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43634" y="2219266"/>
                      <a:ext cx="1968698" cy="297636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Parma      Emilia Romagna </a:t>
                      </a:r>
                      <a:endParaRPr lang="it-IT" sz="1200" b="1" dirty="0">
                        <a:solidFill>
                          <a:srgbClr val="1F497D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3" name="Callout 1 32"/>
                    <p:cNvSpPr/>
                    <p:nvPr/>
                  </p:nvSpPr>
                  <p:spPr>
                    <a:xfrm>
                      <a:off x="4932635" y="1625213"/>
                      <a:ext cx="2411760" cy="344124"/>
                    </a:xfrm>
                    <a:prstGeom prst="borderCallout1">
                      <a:avLst>
                        <a:gd name="adj1" fmla="val 91248"/>
                        <a:gd name="adj2" fmla="val -53276"/>
                        <a:gd name="adj3" fmla="val 89915"/>
                        <a:gd name="adj4" fmla="val -52556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Veneto: Belluno, Venezia, Verona</a:t>
                      </a:r>
                    </a:p>
                  </p:txBody>
                </p:sp>
                <p:sp>
                  <p:nvSpPr>
                    <p:cNvPr id="34" name="Callout 1 33"/>
                    <p:cNvSpPr/>
                    <p:nvPr/>
                  </p:nvSpPr>
                  <p:spPr>
                    <a:xfrm>
                      <a:off x="5220734" y="1283212"/>
                      <a:ext cx="1491598" cy="295268"/>
                    </a:xfrm>
                    <a:prstGeom prst="borderCallout1">
                      <a:avLst>
                        <a:gd name="adj1" fmla="val 218179"/>
                        <a:gd name="adj2" fmla="val -79658"/>
                        <a:gd name="adj3" fmla="val 219525"/>
                        <a:gd name="adj4" fmla="val -81052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 smtClean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Pordenone/ Udine</a:t>
                      </a:r>
                      <a:endParaRPr lang="it-IT" sz="1200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35" name="Callout 1 34"/>
                    <p:cNvSpPr/>
                    <p:nvPr/>
                  </p:nvSpPr>
                  <p:spPr>
                    <a:xfrm>
                      <a:off x="3022910" y="4471674"/>
                      <a:ext cx="917067" cy="297391"/>
                    </a:xfrm>
                    <a:prstGeom prst="borderCallout1">
                      <a:avLst>
                        <a:gd name="adj1" fmla="val -14282"/>
                        <a:gd name="adj2" fmla="val 50951"/>
                        <a:gd name="adj3" fmla="val -2111"/>
                        <a:gd name="adj4" fmla="val 45959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</a:rPr>
                        <a:t>Sardegna</a:t>
                      </a:r>
                    </a:p>
                  </p:txBody>
                </p:sp>
                <p:sp>
                  <p:nvSpPr>
                    <p:cNvPr id="21539" name="CasellaDiTesto 1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64306" y="2692399"/>
                      <a:ext cx="864017" cy="296572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r"/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Marche </a:t>
                      </a:r>
                      <a:r>
                        <a:rPr lang="it-IT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                </a:t>
                      </a:r>
                    </a:p>
                  </p:txBody>
                </p:sp>
                <p:sp>
                  <p:nvSpPr>
                    <p:cNvPr id="37" name="Ovale 36"/>
                    <p:cNvSpPr/>
                    <p:nvPr/>
                  </p:nvSpPr>
                  <p:spPr>
                    <a:xfrm>
                      <a:off x="263150" y="3008082"/>
                      <a:ext cx="108394" cy="101963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cap="flat" cmpd="sng" algn="ctr">
                      <a:solidFill>
                        <a:srgbClr val="92D05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38" name="Ovale 37"/>
                    <p:cNvSpPr/>
                    <p:nvPr/>
                  </p:nvSpPr>
                  <p:spPr>
                    <a:xfrm>
                      <a:off x="263150" y="4741450"/>
                      <a:ext cx="108394" cy="104088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254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39" name="Ovale 38"/>
                    <p:cNvSpPr/>
                    <p:nvPr/>
                  </p:nvSpPr>
                  <p:spPr>
                    <a:xfrm>
                      <a:off x="1906170" y="1969337"/>
                      <a:ext cx="108394" cy="10408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cap="flat" cmpd="sng" algn="ctr">
                      <a:solidFill>
                        <a:srgbClr val="92D05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21543" name="Ova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6163" y="3137666"/>
                      <a:ext cx="108012" cy="10336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algn="ctr">
                      <a:solidFill>
                        <a:srgbClr val="92D05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41" name="Ovale 40"/>
                    <p:cNvSpPr/>
                    <p:nvPr/>
                  </p:nvSpPr>
                  <p:spPr>
                    <a:xfrm>
                      <a:off x="4947293" y="1746293"/>
                      <a:ext cx="108394" cy="10408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cap="flat" cmpd="sng" algn="ctr">
                      <a:solidFill>
                        <a:srgbClr val="92D05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2" name="Ovale 41"/>
                    <p:cNvSpPr/>
                    <p:nvPr/>
                  </p:nvSpPr>
                  <p:spPr>
                    <a:xfrm>
                      <a:off x="5360505" y="1361809"/>
                      <a:ext cx="108394" cy="10408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cap="flat" cmpd="sng" algn="ctr">
                      <a:solidFill>
                        <a:srgbClr val="92D05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21546" name="CasellaDiTesto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091" y="2852953"/>
                      <a:ext cx="2459268" cy="28416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it-IT" sz="1200" dirty="0">
                          <a:latin typeface="Calibri" pitchFamily="34" charset="0"/>
                        </a:rPr>
                        <a:t>COSTITUITO/IN FASE OPERATIVA </a:t>
                      </a:r>
                    </a:p>
                    <a:p>
                      <a:r>
                        <a:rPr lang="it-IT" sz="1200" dirty="0">
                          <a:latin typeface="Calibri" pitchFamily="34" charset="0"/>
                        </a:rPr>
                        <a:t>Piemonte, Liguria, Lombardia, Trento/Bolzano, Pordenone, Veneto (Belluno, Venezia, Verona), Parma, Umbria, Toscana, Marche, Campania, Basilicata, Puglia, Calabria, Sicilia, Sardegna</a:t>
                      </a:r>
                    </a:p>
                    <a:p>
                      <a:endParaRPr lang="it-IT" sz="1200" dirty="0">
                        <a:latin typeface="Calibri" pitchFamily="34" charset="0"/>
                      </a:endParaRPr>
                    </a:p>
                    <a:p>
                      <a:r>
                        <a:rPr lang="it-IT" sz="1200" dirty="0">
                          <a:latin typeface="Calibri" pitchFamily="34" charset="0"/>
                        </a:rPr>
                        <a:t>IN FASE </a:t>
                      </a:r>
                      <a:r>
                        <a:rPr lang="it-IT" sz="1200" dirty="0" err="1">
                          <a:latin typeface="Calibri" pitchFamily="34" charset="0"/>
                        </a:rPr>
                        <a:t>DI</a:t>
                      </a:r>
                      <a:r>
                        <a:rPr lang="it-IT" sz="1200" dirty="0">
                          <a:latin typeface="Calibri" pitchFamily="34" charset="0"/>
                        </a:rPr>
                        <a:t> AVVIO </a:t>
                      </a:r>
                    </a:p>
                    <a:p>
                      <a:r>
                        <a:rPr lang="it-IT" sz="1200" dirty="0">
                          <a:latin typeface="Calibri" pitchFamily="34" charset="0"/>
                        </a:rPr>
                        <a:t>Abruzzo, 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Lazio </a:t>
                      </a:r>
                      <a:r>
                        <a:rPr lang="it-IT" sz="1200" dirty="0">
                          <a:latin typeface="Calibri" pitchFamily="34" charset="0"/>
                        </a:rPr>
                        <a:t>e il DIH Emilia Romagna</a:t>
                      </a:r>
                    </a:p>
                    <a:p>
                      <a:pPr algn="just"/>
                      <a:endParaRPr lang="it-IT" sz="1200" dirty="0"/>
                    </a:p>
                  </p:txBody>
                </p:sp>
                <p:sp>
                  <p:nvSpPr>
                    <p:cNvPr id="21547" name="CasellaDiTesto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04806" y="2346325"/>
                      <a:ext cx="1013250" cy="271930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r>
                        <a:rPr lang="it-IT" sz="1200" b="1">
                          <a:solidFill>
                            <a:srgbClr val="1F497D"/>
                          </a:solidFill>
                          <a:latin typeface="Calibri" pitchFamily="34" charset="0"/>
                        </a:rPr>
                        <a:t>Liguria</a:t>
                      </a:r>
                    </a:p>
                  </p:txBody>
                </p:sp>
                <p:sp>
                  <p:nvSpPr>
                    <p:cNvPr id="45" name="Callout 1 44"/>
                    <p:cNvSpPr/>
                    <p:nvPr/>
                  </p:nvSpPr>
                  <p:spPr>
                    <a:xfrm>
                      <a:off x="3215451" y="1281088"/>
                      <a:ext cx="1068249" cy="363242"/>
                    </a:xfrm>
                    <a:prstGeom prst="borderCallout1">
                      <a:avLst>
                        <a:gd name="adj1" fmla="val 169746"/>
                        <a:gd name="adj2" fmla="val 87965"/>
                        <a:gd name="adj3" fmla="val 173452"/>
                        <a:gd name="adj4" fmla="val 87312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Lombardia</a:t>
                      </a:r>
                    </a:p>
                  </p:txBody>
                </p:sp>
                <p:sp>
                  <p:nvSpPr>
                    <p:cNvPr id="46" name="Ovale 45"/>
                    <p:cNvSpPr/>
                    <p:nvPr/>
                  </p:nvSpPr>
                  <p:spPr>
                    <a:xfrm>
                      <a:off x="4533290" y="3626232"/>
                      <a:ext cx="106968" cy="10408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254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b="1" kern="0" dirty="0">
                        <a:solidFill>
                          <a:srgbClr val="1F497D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7" name="Callout 1 46"/>
                    <p:cNvSpPr/>
                    <p:nvPr/>
                  </p:nvSpPr>
                  <p:spPr>
                    <a:xfrm>
                      <a:off x="6515753" y="4580009"/>
                      <a:ext cx="1152396" cy="335627"/>
                    </a:xfrm>
                    <a:prstGeom prst="borderCallout1">
                      <a:avLst>
                        <a:gd name="adj1" fmla="val -110138"/>
                        <a:gd name="adj2" fmla="val -27213"/>
                        <a:gd name="adj3" fmla="val -107576"/>
                        <a:gd name="adj4" fmla="val -26487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Calabria</a:t>
                      </a:r>
                    </a:p>
                  </p:txBody>
                </p:sp>
                <p:sp>
                  <p:nvSpPr>
                    <p:cNvPr id="48" name="Callout 1 47"/>
                    <p:cNvSpPr/>
                    <p:nvPr/>
                  </p:nvSpPr>
                  <p:spPr>
                    <a:xfrm>
                      <a:off x="4427749" y="936964"/>
                      <a:ext cx="1225134" cy="280398"/>
                    </a:xfrm>
                    <a:prstGeom prst="borderCallout1">
                      <a:avLst>
                        <a:gd name="adj1" fmla="val 247829"/>
                        <a:gd name="adj2" fmla="val -5790"/>
                        <a:gd name="adj3" fmla="val 254969"/>
                        <a:gd name="adj4" fmla="val -6015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Trento/Bolzano </a:t>
                      </a:r>
                    </a:p>
                  </p:txBody>
                </p:sp>
                <p:sp>
                  <p:nvSpPr>
                    <p:cNvPr id="21552" name="Ova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6635" y="4564789"/>
                      <a:ext cx="108012" cy="10336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algn="ctr">
                      <a:solidFill>
                        <a:srgbClr val="92D05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1553" name="Ova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88208" y="4694257"/>
                      <a:ext cx="108012" cy="10336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 algn="ctr">
                      <a:solidFill>
                        <a:srgbClr val="92D05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1" name="Callout 1 50"/>
                    <p:cNvSpPr/>
                    <p:nvPr/>
                  </p:nvSpPr>
                  <p:spPr>
                    <a:xfrm>
                      <a:off x="6371704" y="4027710"/>
                      <a:ext cx="1296445" cy="295268"/>
                    </a:xfrm>
                    <a:prstGeom prst="borderCallout1">
                      <a:avLst>
                        <a:gd name="adj1" fmla="val -124110"/>
                        <a:gd name="adj2" fmla="val -29951"/>
                        <a:gd name="adj3" fmla="val -116955"/>
                        <a:gd name="adj4" fmla="val -28903"/>
                      </a:avLst>
                    </a:prstGeom>
                    <a:solidFill>
                      <a:sysClr val="window" lastClr="FFFFFF">
                        <a:lumMod val="95000"/>
                      </a:sysClr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it-IT" sz="1200" b="1" kern="0" dirty="0">
                          <a:solidFill>
                            <a:srgbClr val="1F497D"/>
                          </a:solidFill>
                          <a:latin typeface="Calibri"/>
                          <a:cs typeface="+mn-cs"/>
                        </a:rPr>
                        <a:t>Basilicata</a:t>
                      </a:r>
                    </a:p>
                  </p:txBody>
                </p:sp>
              </p:grpSp>
            </p:grpSp>
            <p:sp>
              <p:nvSpPr>
                <p:cNvPr id="17" name="Ovale 16"/>
                <p:cNvSpPr/>
                <p:nvPr/>
              </p:nvSpPr>
              <p:spPr>
                <a:xfrm>
                  <a:off x="3198370" y="1405983"/>
                  <a:ext cx="108394" cy="99024"/>
                </a:xfrm>
                <a:prstGeom prst="ellipse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92D05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b="1" kern="0" dirty="0">
                    <a:solidFill>
                      <a:srgbClr val="1F497D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1523" name="Ovale 83"/>
                <p:cNvSpPr>
                  <a:spLocks noChangeArrowheads="1"/>
                </p:cNvSpPr>
                <p:nvPr/>
              </p:nvSpPr>
              <p:spPr bwMode="auto">
                <a:xfrm>
                  <a:off x="5072742" y="3981055"/>
                  <a:ext cx="108012" cy="100389"/>
                </a:xfrm>
                <a:prstGeom prst="ellipse">
                  <a:avLst/>
                </a:prstGeom>
                <a:solidFill>
                  <a:srgbClr val="92D050"/>
                </a:solidFill>
                <a:ln w="2540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5" name="Ovale 14"/>
              <p:cNvSpPr/>
              <p:nvPr/>
            </p:nvSpPr>
            <p:spPr>
              <a:xfrm>
                <a:off x="4694883" y="2284818"/>
                <a:ext cx="108394" cy="103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b="1" kern="0" dirty="0">
                  <a:solidFill>
                    <a:srgbClr val="1F497D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2" name="Ovale 11"/>
            <p:cNvSpPr/>
            <p:nvPr/>
          </p:nvSpPr>
          <p:spPr bwMode="auto">
            <a:xfrm>
              <a:off x="5018208" y="806741"/>
              <a:ext cx="120461" cy="101608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3440677" y="2172097"/>
              <a:ext cx="123716" cy="103725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 kern="0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2" name="Ovale 51"/>
          <p:cNvSpPr/>
          <p:nvPr/>
        </p:nvSpPr>
        <p:spPr bwMode="auto">
          <a:xfrm>
            <a:off x="6237288" y="2535238"/>
            <a:ext cx="120650" cy="77787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kern="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21511" name="Ovale 67"/>
          <p:cNvSpPr>
            <a:spLocks noChangeArrowheads="1"/>
          </p:cNvSpPr>
          <p:nvPr/>
        </p:nvSpPr>
        <p:spPr bwMode="auto">
          <a:xfrm>
            <a:off x="7072313" y="3151188"/>
            <a:ext cx="120650" cy="77787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21512" name="Ovale 67"/>
          <p:cNvSpPr>
            <a:spLocks noChangeArrowheads="1"/>
          </p:cNvSpPr>
          <p:nvPr/>
        </p:nvSpPr>
        <p:spPr bwMode="auto">
          <a:xfrm>
            <a:off x="6357938" y="4137025"/>
            <a:ext cx="120650" cy="77788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21513" name="Ovale 67"/>
          <p:cNvSpPr>
            <a:spLocks noChangeArrowheads="1"/>
          </p:cNvSpPr>
          <p:nvPr/>
        </p:nvSpPr>
        <p:spPr bwMode="auto">
          <a:xfrm>
            <a:off x="4286250" y="2143125"/>
            <a:ext cx="120650" cy="77788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21514" name="Ovale 83"/>
          <p:cNvSpPr>
            <a:spLocks noChangeArrowheads="1"/>
          </p:cNvSpPr>
          <p:nvPr/>
        </p:nvSpPr>
        <p:spPr bwMode="auto">
          <a:xfrm>
            <a:off x="5951538" y="2168525"/>
            <a:ext cx="120650" cy="77788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21515" name="Ovale 83"/>
          <p:cNvSpPr>
            <a:spLocks noChangeArrowheads="1"/>
          </p:cNvSpPr>
          <p:nvPr/>
        </p:nvSpPr>
        <p:spPr bwMode="auto">
          <a:xfrm>
            <a:off x="7089775" y="2803525"/>
            <a:ext cx="120650" cy="77788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101" name="Ovale 100"/>
          <p:cNvSpPr/>
          <p:nvPr/>
        </p:nvSpPr>
        <p:spPr bwMode="auto">
          <a:xfrm>
            <a:off x="6035526" y="1845891"/>
            <a:ext cx="120650" cy="77787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kern="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4"/>
          <p:cNvSpPr txBox="1">
            <a:spLocks noChangeArrowheads="1"/>
          </p:cNvSpPr>
          <p:nvPr/>
        </p:nvSpPr>
        <p:spPr bwMode="auto">
          <a:xfrm>
            <a:off x="1763713" y="2787650"/>
            <a:ext cx="568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Andrea Bianchi – </a:t>
            </a:r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  <a:hlinkClick r:id="rId4"/>
              </a:rPr>
              <a:t>a.bianchi@confindustria.it</a:t>
            </a:r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 </a:t>
            </a:r>
          </a:p>
          <a:p>
            <a:pPr algn="ctr"/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Valentina Carlini – </a:t>
            </a:r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  <a:hlinkClick r:id="rId5"/>
              </a:rPr>
              <a:t>v.carlini@confindustria.it</a:t>
            </a:r>
            <a:endParaRPr lang="it-IT" sz="1800">
              <a:solidFill>
                <a:srgbClr val="1F497D"/>
              </a:solidFill>
              <a:latin typeface="Calibri" pitchFamily="34" charset="0"/>
              <a:sym typeface="Titillium Web" charset="0"/>
            </a:endParaRPr>
          </a:p>
          <a:p>
            <a:pPr algn="ctr"/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Chiara Verdecchia – </a:t>
            </a:r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  <a:hlinkClick r:id="rId6"/>
              </a:rPr>
              <a:t>c.verdecchia@confindustria.it</a:t>
            </a:r>
            <a:r>
              <a:rPr lang="it-IT" sz="1800">
                <a:solidFill>
                  <a:srgbClr val="1F497D"/>
                </a:solidFill>
                <a:latin typeface="Calibri" pitchFamily="34" charset="0"/>
                <a:sym typeface="Titillium Web" charset="0"/>
              </a:rPr>
              <a:t> </a:t>
            </a:r>
          </a:p>
        </p:txBody>
      </p:sp>
      <p:sp>
        <p:nvSpPr>
          <p:cNvPr id="22531" name="Shape 95"/>
          <p:cNvSpPr txBox="1">
            <a:spLocks noChangeArrowheads="1"/>
          </p:cNvSpPr>
          <p:nvPr/>
        </p:nvSpPr>
        <p:spPr bwMode="auto">
          <a:xfrm>
            <a:off x="0" y="1347788"/>
            <a:ext cx="91440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700">
                <a:solidFill>
                  <a:srgbClr val="990000"/>
                </a:solidFill>
                <a:latin typeface="Calibri" pitchFamily="34" charset="0"/>
                <a:sym typeface="Titillium Web" charset="0"/>
              </a:rPr>
              <a:t>Grazie</a:t>
            </a:r>
          </a:p>
          <a:p>
            <a:pPr algn="ctr"/>
            <a:endParaRPr lang="it-IT">
              <a:latin typeface="Calibri" pitchFamily="34" charset="0"/>
              <a:sym typeface="Titillium Web" charset="0"/>
            </a:endParaRPr>
          </a:p>
          <a:p>
            <a:pPr algn="ctr"/>
            <a:r>
              <a:rPr lang="it-IT">
                <a:latin typeface="Calibri" pitchFamily="34" charset="0"/>
                <a:sym typeface="Titillium Web" charset="0"/>
              </a:rPr>
              <a:t>preparatialfuturo.confindustria.it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4"/>
          <p:cNvSpPr txBox="1">
            <a:spLocks noChangeArrowheads="1"/>
          </p:cNvSpPr>
          <p:nvPr/>
        </p:nvSpPr>
        <p:spPr bwMode="auto">
          <a:xfrm>
            <a:off x="755650" y="1131888"/>
            <a:ext cx="77771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endParaRPr lang="it-IT" sz="2000" b="1">
              <a:solidFill>
                <a:srgbClr val="1F497D"/>
              </a:solidFill>
              <a:latin typeface="Calibri" pitchFamily="34" charset="0"/>
              <a:sym typeface="Titillium Web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/>
          <a:srcRect l="14474" t="20624" r="16086" b="5699"/>
          <a:stretch>
            <a:fillRect/>
          </a:stretch>
        </p:blipFill>
        <p:spPr bwMode="auto">
          <a:xfrm>
            <a:off x="900113" y="808038"/>
            <a:ext cx="6940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2987675" y="363538"/>
            <a:ext cx="489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DAL PIANO NAZIONALE INDUSTRIA 4.0 </a:t>
            </a:r>
          </a:p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ALLA LEGGE DI BILANCIO 2017</a:t>
            </a:r>
            <a:endParaRPr lang="it-IT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23" name="Segnaposto contenuto 2"/>
          <p:cNvSpPr txBox="1">
            <a:spLocks/>
          </p:cNvSpPr>
          <p:nvPr/>
        </p:nvSpPr>
        <p:spPr bwMode="auto">
          <a:xfrm>
            <a:off x="685800" y="1058863"/>
            <a:ext cx="81343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3050" lvl="1" indent="-257175" algn="just">
              <a:spcBef>
                <a:spcPts val="563"/>
              </a:spcBef>
              <a:buClr>
                <a:srgbClr val="000000"/>
              </a:buClr>
              <a:buSzPts val="2800"/>
            </a:pPr>
            <a:r>
              <a:rPr lang="it-IT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rPr>
              <a:t>INVESTIMENTI </a:t>
            </a:r>
          </a:p>
          <a:p>
            <a:pPr marL="266700" indent="-266700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Incentivare gli investimenti privati su tecnologie e beni 4.0: superammortamento, iperammortamento, Nuova Sabatini, contratti di sviluppo 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Aumentare la spesa privata in ricerca, sviluppo e innovazione: rafforzamento credito d’imposta R&amp;I</a:t>
            </a:r>
          </a:p>
          <a:p>
            <a:pPr marL="273050" lvl="1" indent="-257175" algn="just">
              <a:spcBef>
                <a:spcPts val="563"/>
              </a:spcBef>
              <a:buClr>
                <a:srgbClr val="000000"/>
              </a:buClr>
              <a:buSzPct val="100000"/>
            </a:pPr>
            <a:r>
              <a:rPr lang="it-IT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rPr>
              <a:t>INNOVAZIONE E COMPETENZE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Sistema per l’innovazione attraverso la creazione di Competence center e Digital Innovation Hub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Progetti Scuola digitale e Alternanza Scuola Lavoro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Percorsi Universitari e Istituti Tecnici Superiori dedicati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Potenziamento ricerca I4.0 attraverso Cluster e dottorati</a:t>
            </a:r>
          </a:p>
          <a:p>
            <a:pPr marL="273050" lvl="1" indent="-257175" algn="just">
              <a:spcBef>
                <a:spcPts val="563"/>
              </a:spcBef>
              <a:buClr>
                <a:srgbClr val="000000"/>
              </a:buClr>
              <a:buSzPct val="100000"/>
            </a:pPr>
            <a:r>
              <a:rPr lang="it-IT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rPr>
              <a:t>FINANZA PER LA CRESCITA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Rafforzare la finanza a supporto di I4.0, venture capital e start up attraverso misure fiscali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Rafforzare strumenti di garanzia pubblica (Fondo garanzia PMI)</a:t>
            </a:r>
          </a:p>
          <a:p>
            <a:pPr marL="273050" lvl="1" indent="-257175" algn="just">
              <a:spcBef>
                <a:spcPts val="563"/>
              </a:spcBef>
              <a:buClr>
                <a:srgbClr val="000000"/>
              </a:buClr>
              <a:buSzPct val="100000"/>
            </a:pPr>
            <a:r>
              <a:rPr lang="it-IT" b="1">
                <a:solidFill>
                  <a:srgbClr val="C00000"/>
                </a:solidFill>
                <a:latin typeface="Calibri" pitchFamily="34" charset="0"/>
                <a:sym typeface="Calibri" pitchFamily="34" charset="0"/>
              </a:rPr>
              <a:t>INFRASTRUTTURE 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Infrastrutture di rete (Piano Banda Ultra Larga)</a:t>
            </a:r>
          </a:p>
          <a:p>
            <a:pPr marL="273050" lvl="1" indent="-257175" algn="just"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it-IT" b="1">
                <a:solidFill>
                  <a:srgbClr val="404040"/>
                </a:solidFill>
                <a:latin typeface="Calibri" pitchFamily="34" charset="0"/>
                <a:sym typeface="Calibri" pitchFamily="34" charset="0"/>
              </a:rPr>
              <a:t>Standard e criteri di interoperabilità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987675" y="339725"/>
            <a:ext cx="489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itchFamily="34" charset="0"/>
              </a:rPr>
              <a:t>DAL PIANO  NAZIONALE INDUSTRIA 4.0 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itchFamily="34" charset="0"/>
              </a:rPr>
              <a:t>ALLA  </a:t>
            </a:r>
            <a:r>
              <a:rPr lang="it-IT" sz="2000" b="1" u="sng" dirty="0">
                <a:solidFill>
                  <a:srgbClr val="C00000"/>
                </a:solidFill>
                <a:latin typeface="Calibri" pitchFamily="34" charset="0"/>
              </a:rPr>
              <a:t>LEGGE </a:t>
            </a:r>
            <a:r>
              <a:rPr lang="it-IT" sz="2000" b="1" u="sng" dirty="0" err="1">
                <a:solidFill>
                  <a:srgbClr val="C00000"/>
                </a:solidFill>
                <a:latin typeface="Calibri" pitchFamily="34" charset="0"/>
              </a:rPr>
              <a:t>DI</a:t>
            </a:r>
            <a:r>
              <a:rPr lang="it-IT" sz="2000" b="1" u="sng" dirty="0">
                <a:solidFill>
                  <a:srgbClr val="C00000"/>
                </a:solidFill>
                <a:latin typeface="Calibri" pitchFamily="34" charset="0"/>
              </a:rPr>
              <a:t> BILANCIO 2017</a:t>
            </a:r>
            <a:endParaRPr lang="it-IT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6013" y="1276350"/>
            <a:ext cx="6911975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ü"/>
              <a:defRPr/>
            </a:pPr>
            <a:r>
              <a:rPr lang="it-IT" kern="0" dirty="0"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Proroga Superammortamento   140% per beni strumentali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Introduzione </a:t>
            </a:r>
            <a:r>
              <a:rPr lang="it-IT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Iperammortamento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250% per i “beni 4.0”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Rafforzamento  credito d’imposta per </a:t>
            </a:r>
            <a:r>
              <a:rPr lang="it-IT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R&amp;I</a:t>
            </a: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Rifinanziamento Nuova </a:t>
            </a:r>
            <a:r>
              <a:rPr lang="it-IT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Sabatini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+ rafforzamento contributo per i “beni 4.0”</a:t>
            </a:r>
          </a:p>
          <a:p>
            <a:pPr marL="180975" indent="-1809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Rifinanziamento Contratti di sviluppo + corsia preferenziale per progetti riconducibili a Industria 4.0</a:t>
            </a:r>
          </a:p>
          <a:p>
            <a:pPr marL="180975" indent="-1809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Rifinanziamento Fondo di Garanzia per le PMI</a:t>
            </a:r>
          </a:p>
          <a:p>
            <a:pPr marL="180975" indent="-18097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Stanziamento per creazione </a:t>
            </a:r>
            <a:r>
              <a:rPr lang="it-IT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Competence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 Center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2843213" y="411163"/>
            <a:ext cx="489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 PRIMI RISULTATI DEL PIANO NAZIONALE INDUSTRIA 4.0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6013" y="1276350"/>
            <a:ext cx="6911975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88" y="1270000"/>
            <a:ext cx="8358187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87313" algn="just" defTabSz="4508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INVESTIMENTI INDUSTRIALI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+ 11% nel 2017 pari a circa 80 miliardi di investimenti fissi lordi distribuiti tra: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35% macchinari e altri apparecchi 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10% apparecchiature elettroniche ed elettriche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18% manutenzione e installazione macchine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37% altre categorie</a:t>
            </a:r>
          </a:p>
          <a:p>
            <a:pPr lvl="1" algn="just">
              <a:defRPr/>
            </a:pPr>
            <a:endParaRPr lang="it-IT" sz="12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361950" indent="-180975" algn="just" defTabSz="4508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INVESTIMENTI IN RICERCA E INNOVAZIONE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</a:t>
            </a: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aumento medio +10-15% nel 2017; aumentato del +104% il numero di imprese che ha beneficiato del credito di imposta </a:t>
            </a:r>
            <a:r>
              <a:rPr lang="it-IT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R&amp;I</a:t>
            </a:r>
            <a:endParaRPr lang="it-IT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268288" indent="-268288" algn="just" defTabSz="4508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endParaRPr lang="it-IT" sz="1200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361950" indent="-180975" algn="just"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INVESTIMENTI IN TECNOLOGIE DIGITALI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</a:t>
            </a: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ambiti tecnologici degli investimenti nel 2017           42% software; 33% Internet delle cose; 30% </a:t>
            </a:r>
            <a:r>
              <a:rPr lang="it-IT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cloud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; più del 20% cyber security; 15% circa robotica</a:t>
            </a:r>
          </a:p>
          <a:p>
            <a:pPr marL="361950" indent="-180975" algn="just"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361950" indent="-180975" algn="just"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INVESTIMENTI PREVISTI NEL 2018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il 40% delle imprese ha dichiarato di voler investire in formazione (circa il 60% delle grandi; oltre il 40 delle medie e circa il 25% delle piccole) 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7192963" y="3168650"/>
            <a:ext cx="357187" cy="214313"/>
          </a:xfrm>
          <a:prstGeom prst="rightArrow">
            <a:avLst/>
          </a:prstGeom>
          <a:solidFill>
            <a:srgbClr val="EACD22"/>
          </a:solidFill>
          <a:ln>
            <a:solidFill>
              <a:srgbClr val="E7B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2843213" y="411163"/>
            <a:ext cx="489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 PRIMI RISULTATI DEL PIANO NAZIONALE INDUSTRIA 4.0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6013" y="1276350"/>
            <a:ext cx="6911975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214313" y="1071563"/>
            <a:ext cx="8786813" cy="303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	               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Calibri"/>
              </a:rPr>
              <a:t>IL RUOLO DEGLI INCENTIVI NEL 2017</a:t>
            </a:r>
          </a:p>
          <a:p>
            <a:pPr>
              <a:lnSpc>
                <a:spcPct val="150000"/>
              </a:lnSpc>
              <a:tabLst>
                <a:tab pos="361950" algn="l"/>
              </a:tabLst>
              <a:defRPr/>
            </a:pPr>
            <a:endParaRPr lang="it-IT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SUPER AMMORTAMENTO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utilizzato da oltre il 60% delle imprese con una percentuale simile per tutte le dimensioni di impresa</a:t>
            </a: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it-IT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IPER AMMORTAMENTO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utilizzato da quasi il 50% delle imprese con una differenza rispetto alle dimensioni d’impresa (50% circa grandi e medie e 30% circa piccole)</a:t>
            </a: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it-IT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CREDITO </a:t>
            </a:r>
            <a:r>
              <a:rPr lang="it-IT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D’IMPOSTA</a:t>
            </a: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it-IT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R&amp;I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utilizzato da circa il 40% delle imprese (in misura maggiore dalle grandi e medie)</a:t>
            </a: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it-IT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lvl="2" algn="just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it-IT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NUOVA SABATINI</a:t>
            </a:r>
            <a:r>
              <a:rPr lang="it-IT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Arial"/>
                <a:cs typeface="Calibri"/>
                <a:sym typeface="Calibri"/>
              </a:rPr>
              <a:t>: utilizzata da oltre il 20% delle imprese (soprattutto dalle piccole)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857250" y="1357313"/>
            <a:ext cx="357188" cy="214312"/>
          </a:xfrm>
          <a:prstGeom prst="rightArrow">
            <a:avLst/>
          </a:prstGeom>
          <a:solidFill>
            <a:srgbClr val="EACD22"/>
          </a:solidFill>
          <a:ln>
            <a:solidFill>
              <a:srgbClr val="E7B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2843213" y="639763"/>
            <a:ext cx="489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IL PIANO NAZIONALE PROSEGUE NEL 2018</a:t>
            </a:r>
          </a:p>
          <a:p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LEGGE DI BILANCIO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6013" y="1538288"/>
            <a:ext cx="6624637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PROSEGUE SOSTEGNO AGLI INVESTIMENTI IN BENI STRUMENTALI</a:t>
            </a:r>
          </a:p>
          <a:p>
            <a:pPr marL="180975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PROROGATE LE MISURE GIÀ IN VIGORE (alcune con qualche modifica): superammortamento per beni strumentali; </a:t>
            </a:r>
            <a:r>
              <a:rPr lang="it-I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Iperammortamento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; Nuova </a:t>
            </a:r>
            <a:r>
              <a:rPr lang="it-I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Sabatini</a:t>
            </a: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; rifinanziato il Fondo di Garanzia per le PMI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FOCUS SULLE COMPETENZE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Arial"/>
                <a:cs typeface="Arial"/>
                <a:sym typeface="Arial"/>
              </a:rPr>
              <a:t>	Nuovo credito d’imposta per la formazione sugli ambiti tecnologici del Piano Nazionale Industria 4.0 e rafforzamento dotazione finanziaria per gli ITS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1200"/>
              </a:spcAft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180975" indent="-180975"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2176463" y="411163"/>
            <a:ext cx="48958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  <a:latin typeface="Calibri" pitchFamily="34" charset="0"/>
              </a:rPr>
              <a:t>IPERAMMORTAMENTO</a:t>
            </a:r>
          </a:p>
          <a:p>
            <a:pPr algn="ctr"/>
            <a:r>
              <a:rPr lang="it-IT" b="1">
                <a:solidFill>
                  <a:srgbClr val="C00000"/>
                </a:solidFill>
                <a:latin typeface="Calibri" pitchFamily="34" charset="0"/>
              </a:rPr>
              <a:t> Ambito applicativo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374650" y="9906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80975" indent="22225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 pitchFamily="34" charset="0"/>
                <a:sym typeface="Calibri"/>
              </a:rPr>
              <a:t>CHE COS’È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: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Maggiorazione del costo di acquisizione del bene agevolabile ai soli fini della deduzione delle quote di ammortamento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 pitchFamily="34" charset="0"/>
                <a:sym typeface="Calibri"/>
              </a:rPr>
              <a:t>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o della quota capitale dei canoni di locazione finanziaria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:  250% per i beni materiali e 140% per i beni immateriali</a:t>
            </a:r>
          </a:p>
          <a:p>
            <a:pPr marL="342900" indent="-1397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 pitchFamily="34" charset="0"/>
                <a:sym typeface="Calibri"/>
              </a:rPr>
              <a:t>QUALI BENI: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Beni materiali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nuovi funzionali alla trasformazione tecnologica 4.0 </a:t>
            </a:r>
            <a:r>
              <a:rPr lang="it-IT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riconducibili a 3 categorie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 (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Allegato A): 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	1. controllati da sistemi computerizzati e/o gestiti tramite sensori; 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	2. sistemi per l’assicurazione della qualità e sostenibilità; 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	3. dispositivi per l’interazione uomo-macchina e il miglioramento dell’ergonomia e della sicurezza del posto di lavoro in logica 4.0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ü"/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 Beni immateriali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(software e sviluppo/system </a:t>
            </a:r>
            <a:r>
              <a:rPr lang="it-IT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integration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) connessi a investimenti in beni materiali Industria 4.0 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(Allegato B): </a:t>
            </a:r>
            <a:r>
              <a:rPr lang="it-IT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agevolazione riservata esclusivamente alle imprese che beneficeranno dell’</a:t>
            </a:r>
            <a:r>
              <a:rPr lang="it-IT" u="sng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Iperammortamento</a:t>
            </a:r>
            <a:endParaRPr lang="it-IT" u="sng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Arial" pitchFamily="34" charset="0"/>
              <a:sym typeface="Calibri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	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7978775" algn="l"/>
                <a:tab pos="8074025" algn="l"/>
              </a:tabLst>
              <a:defRPr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Deve trattarsi di beni strumentali e nuovi, 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di uso durevole atti ad essere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7978775" algn="l"/>
                <a:tab pos="8074025" algn="l"/>
              </a:tabLst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impiegati come strumenti di produzione nel processo produttivo e mai utilizzati 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7978775" algn="l"/>
                <a:tab pos="8074025" algn="l"/>
              </a:tabLst>
              <a:defRPr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 pitchFamily="34" charset="0"/>
                <a:sym typeface="Calibri"/>
              </a:rPr>
              <a:t>(salvo il mero scopo dimostrativo es. showroom)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1921</Words>
  <Application>Microsoft Office PowerPoint</Application>
  <PresentationFormat>Presentazione su schermo (16:9)</PresentationFormat>
  <Paragraphs>288</Paragraphs>
  <Slides>24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</vt:lpstr>
      <vt:lpstr>Calibri</vt:lpstr>
      <vt:lpstr>Titillium Web</vt:lpstr>
      <vt:lpstr>Wingdings</vt:lpstr>
      <vt:lpstr>Wingdings 2</vt:lpstr>
      <vt:lpstr>MS PGothic</vt:lpstr>
      <vt:lpstr>MS Mincho</vt:lpstr>
      <vt:lpstr>Times New Roman</vt:lpstr>
      <vt:lpstr>Segoe UI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Valentina Carlini</dc:creator>
  <cp:lastModifiedBy>vcarlini</cp:lastModifiedBy>
  <cp:revision>113</cp:revision>
  <dcterms:modified xsi:type="dcterms:W3CDTF">2018-04-10T16:28:07Z</dcterms:modified>
</cp:coreProperties>
</file>