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344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45" r:id="rId12"/>
    <p:sldId id="346" r:id="rId13"/>
    <p:sldId id="350" r:id="rId14"/>
    <p:sldId id="353" r:id="rId15"/>
    <p:sldId id="364" r:id="rId16"/>
    <p:sldId id="347" r:id="rId17"/>
    <p:sldId id="352" r:id="rId18"/>
    <p:sldId id="365" r:id="rId19"/>
    <p:sldId id="348" r:id="rId20"/>
    <p:sldId id="349" r:id="rId21"/>
    <p:sldId id="351" r:id="rId22"/>
    <p:sldId id="363" r:id="rId2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155FC-5123-FD4C-A936-25796FDF0333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8B09B3-2C59-FF4A-9BD9-C153559BE5E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775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8B09B3-2C59-FF4A-9BD9-C153559BE5E6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2004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2369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63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56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8803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709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8625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4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5429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3362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8161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260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5C6D5-22FF-7042-A2A9-B825D2FCDFB9}" type="datetimeFigureOut">
              <a:rPr lang="it-IT" smtClean="0"/>
              <a:t>19/12/17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7CA1C-1CA2-B249-A02E-4BECEBCE80FF}" type="slidenum">
              <a:rPr lang="it-IT" smtClean="0"/>
              <a:t>‹n.›</a:t>
            </a:fld>
            <a:endParaRPr lang="it-IT"/>
          </a:p>
        </p:txBody>
      </p:sp>
      <p:pic>
        <p:nvPicPr>
          <p:cNvPr id="8" name="Picture 7" descr="Immagine"/>
          <p:cNvPicPr>
            <a:picLocks noChangeAspect="1" noChangeArrowheads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7879" b="-18199"/>
          <a:stretch/>
        </p:blipFill>
        <p:spPr bwMode="auto">
          <a:xfrm>
            <a:off x="0" y="0"/>
            <a:ext cx="6615280" cy="6507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6" descr="TFDAI40SS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45" y="-27877"/>
            <a:ext cx="3419549" cy="1480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40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wmf"/><Relationship Id="rId5" Type="http://schemas.openxmlformats.org/officeDocument/2006/relationships/image" Target="../media/image7.jpeg"/><Relationship Id="rId6" Type="http://schemas.openxmlformats.org/officeDocument/2006/relationships/image" Target="../media/image8.png"/><Relationship Id="rId7" Type="http://schemas.openxmlformats.org/officeDocument/2006/relationships/image" Target="../media/image9.wmf"/><Relationship Id="rId8" Type="http://schemas.openxmlformats.org/officeDocument/2006/relationships/image" Target="../media/image10.wmf"/><Relationship Id="rId9" Type="http://schemas.openxmlformats.org/officeDocument/2006/relationships/image" Target="../media/image11.jpeg"/><Relationship Id="rId10" Type="http://schemas.openxmlformats.org/officeDocument/2006/relationships/image" Target="../media/image12.wmf"/><Relationship Id="rId11" Type="http://schemas.openxmlformats.org/officeDocument/2006/relationships/image" Target="../media/image13.gi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4" Type="http://schemas.openxmlformats.org/officeDocument/2006/relationships/image" Target="../media/image16.emf"/><Relationship Id="rId5" Type="http://schemas.openxmlformats.org/officeDocument/2006/relationships/image" Target="../media/image17.emf"/><Relationship Id="rId6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360" y="1509625"/>
            <a:ext cx="8955002" cy="2412686"/>
          </a:xfrm>
        </p:spPr>
        <p:txBody>
          <a:bodyPr>
            <a:noAutofit/>
          </a:bodyPr>
          <a:lstStyle/>
          <a:p>
            <a: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Il Ruolo della Federico II</a:t>
            </a:r>
            <a:b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nel Campania DIH </a:t>
            </a:r>
            <a:b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 il </a:t>
            </a:r>
            <a:r>
              <a:rPr lang="it-IT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Competence</a:t>
            </a:r>
            <a: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 Center</a:t>
            </a:r>
            <a:endParaRPr lang="it-IT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4420426"/>
            <a:ext cx="4244196" cy="1357057"/>
          </a:xfrm>
        </p:spPr>
        <p:txBody>
          <a:bodyPr>
            <a:normAutofit/>
          </a:bodyPr>
          <a:lstStyle/>
          <a:p>
            <a:r>
              <a:rPr lang="it-IT" sz="2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Piero Salatino</a:t>
            </a:r>
            <a:r>
              <a:rPr lang="it-IT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it-IT" sz="1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Presidente</a:t>
            </a:r>
          </a:p>
          <a:p>
            <a:r>
              <a:rPr lang="it-IT" sz="1500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Scuola Politecnica e delle Scienze di Base </a:t>
            </a:r>
          </a:p>
          <a:p>
            <a:r>
              <a:rPr lang="it-IT" sz="1500" i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Università </a:t>
            </a:r>
            <a:r>
              <a:rPr lang="it-IT" sz="1500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degli Studi di Napoli Federico II</a:t>
            </a:r>
            <a:r>
              <a:rPr lang="it-IT" sz="1600" i="1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4942936" y="4420426"/>
            <a:ext cx="4201064" cy="135705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b="1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Leopoldo Angrisani</a:t>
            </a:r>
            <a:r>
              <a:rPr lang="it-IT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it-IT" sz="15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Direttore</a:t>
            </a:r>
          </a:p>
          <a:p>
            <a:r>
              <a:rPr lang="it-IT" sz="1500" dirty="0" err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CeSMA</a:t>
            </a:r>
            <a:r>
              <a:rPr lang="it-IT" sz="1500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it-IT" sz="1500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– </a:t>
            </a:r>
            <a:r>
              <a:rPr lang="it-IT" sz="1500" i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Centro Servizi Metrologici e Tecnologici Avanzati </a:t>
            </a:r>
          </a:p>
          <a:p>
            <a:r>
              <a:rPr lang="it-IT" sz="1500" i="1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Università </a:t>
            </a:r>
            <a:r>
              <a:rPr lang="it-IT" sz="1500" i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degli Studi di Napoli Federico II</a:t>
            </a:r>
            <a:r>
              <a:rPr lang="it-IT" sz="1600" i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it-IT" sz="1600" i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2574593" y="6363871"/>
            <a:ext cx="4028536" cy="3672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b="1" i="1" dirty="0" smtClean="0"/>
              <a:t>Unione Industriali Napoli, 19 Dicembre 2017</a:t>
            </a:r>
            <a:endParaRPr lang="it-IT" sz="1400" b="1" i="1" dirty="0"/>
          </a:p>
        </p:txBody>
      </p:sp>
    </p:spTree>
    <p:extLst>
      <p:ext uri="{BB962C8B-B14F-4D97-AF65-F5344CB8AC3E}">
        <p14:creationId xmlns:p14="http://schemas.microsoft.com/office/powerpoint/2010/main" val="10763751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o 2"/>
          <p:cNvGrpSpPr/>
          <p:nvPr/>
        </p:nvGrpSpPr>
        <p:grpSpPr>
          <a:xfrm>
            <a:off x="1703563" y="2625417"/>
            <a:ext cx="5689553" cy="4044040"/>
            <a:chOff x="1300558" y="975535"/>
            <a:chExt cx="6359346" cy="4520111"/>
          </a:xfrm>
        </p:grpSpPr>
        <p:pic>
          <p:nvPicPr>
            <p:cNvPr id="12" name="Immagine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27784" y="1628800"/>
              <a:ext cx="3420000" cy="3376276"/>
            </a:xfrm>
            <a:prstGeom prst="rect">
              <a:avLst/>
            </a:prstGeom>
          </p:spPr>
        </p:pic>
        <p:sp>
          <p:nvSpPr>
            <p:cNvPr id="13" name="Sottotitolo 5"/>
            <p:cNvSpPr txBox="1">
              <a:spLocks/>
            </p:cNvSpPr>
            <p:nvPr/>
          </p:nvSpPr>
          <p:spPr>
            <a:xfrm>
              <a:off x="2303368" y="1825053"/>
              <a:ext cx="1368151" cy="478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i="1" dirty="0" smtClean="0">
                  <a:solidFill>
                    <a:srgbClr val="1B37AF"/>
                  </a:solidFill>
                  <a:latin typeface="Century Gothic" panose="020B0502020202020204" pitchFamily="34" charset="0"/>
                </a:rPr>
                <a:t>Start-up</a:t>
              </a:r>
              <a:endParaRPr lang="it-IT" sz="1800" i="1" dirty="0">
                <a:solidFill>
                  <a:srgbClr val="1B37A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4" name="Sottotitolo 5"/>
            <p:cNvSpPr txBox="1">
              <a:spLocks/>
            </p:cNvSpPr>
            <p:nvPr/>
          </p:nvSpPr>
          <p:spPr>
            <a:xfrm>
              <a:off x="3595727" y="975535"/>
              <a:ext cx="1854036" cy="66065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i="1" dirty="0" smtClean="0">
                  <a:solidFill>
                    <a:srgbClr val="1B37AF"/>
                  </a:solidFill>
                  <a:latin typeface="Century Gothic" panose="020B0502020202020204" pitchFamily="34" charset="0"/>
                </a:rPr>
                <a:t>Centri di ricerca</a:t>
              </a:r>
              <a:endParaRPr lang="it-IT" sz="1800" i="1" dirty="0">
                <a:solidFill>
                  <a:srgbClr val="1B37A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5" name="Sottotitolo 5"/>
            <p:cNvSpPr txBox="1">
              <a:spLocks/>
            </p:cNvSpPr>
            <p:nvPr/>
          </p:nvSpPr>
          <p:spPr>
            <a:xfrm>
              <a:off x="5571672" y="2606854"/>
              <a:ext cx="2088232" cy="4086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i="1" dirty="0" smtClean="0">
                  <a:solidFill>
                    <a:srgbClr val="1B37AF"/>
                  </a:solidFill>
                  <a:latin typeface="Century Gothic" panose="020B0502020202020204" pitchFamily="34" charset="0"/>
                </a:rPr>
                <a:t>Imprese</a:t>
              </a:r>
              <a:endParaRPr lang="it-IT" sz="1800" i="1" dirty="0">
                <a:solidFill>
                  <a:srgbClr val="1B37A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6" name="Sottotitolo 5"/>
            <p:cNvSpPr txBox="1">
              <a:spLocks/>
            </p:cNvSpPr>
            <p:nvPr/>
          </p:nvSpPr>
          <p:spPr>
            <a:xfrm>
              <a:off x="5023040" y="1863059"/>
              <a:ext cx="1152128" cy="4086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i="1" dirty="0" smtClean="0">
                  <a:solidFill>
                    <a:srgbClr val="1B37AF"/>
                  </a:solidFill>
                  <a:latin typeface="Century Gothic" panose="020B0502020202020204" pitchFamily="34" charset="0"/>
                </a:rPr>
                <a:t>PMI</a:t>
              </a:r>
              <a:endParaRPr lang="it-IT" sz="1800" i="1" dirty="0">
                <a:solidFill>
                  <a:srgbClr val="1B37A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7" name="Sottotitolo 5"/>
            <p:cNvSpPr txBox="1">
              <a:spLocks/>
            </p:cNvSpPr>
            <p:nvPr/>
          </p:nvSpPr>
          <p:spPr>
            <a:xfrm>
              <a:off x="1300558" y="2422632"/>
              <a:ext cx="2088232" cy="4086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i="1" dirty="0" smtClean="0">
                  <a:solidFill>
                    <a:srgbClr val="1B37AF"/>
                  </a:solidFill>
                  <a:latin typeface="Century Gothic" panose="020B0502020202020204" pitchFamily="34" charset="0"/>
                </a:rPr>
                <a:t>Governo</a:t>
              </a:r>
              <a:endParaRPr lang="it-IT" sz="1800" i="1" dirty="0">
                <a:solidFill>
                  <a:srgbClr val="1B37A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8" name="Sottotitolo 5"/>
            <p:cNvSpPr txBox="1">
              <a:spLocks/>
            </p:cNvSpPr>
            <p:nvPr/>
          </p:nvSpPr>
          <p:spPr>
            <a:xfrm>
              <a:off x="3181873" y="5087026"/>
              <a:ext cx="2788868" cy="4086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i="1" dirty="0" smtClean="0">
                  <a:solidFill>
                    <a:srgbClr val="1B37AF"/>
                  </a:solidFill>
                  <a:latin typeface="Century Gothic" panose="020B0502020202020204" pitchFamily="34" charset="0"/>
                </a:rPr>
                <a:t>Istituzioni pubbliche</a:t>
              </a:r>
              <a:endParaRPr lang="it-IT" sz="1800" i="1" dirty="0">
                <a:solidFill>
                  <a:srgbClr val="1B37A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9" name="Sottotitolo 5"/>
            <p:cNvSpPr txBox="1">
              <a:spLocks/>
            </p:cNvSpPr>
            <p:nvPr/>
          </p:nvSpPr>
          <p:spPr>
            <a:xfrm>
              <a:off x="1943328" y="4549610"/>
              <a:ext cx="2088232" cy="4086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i="1" dirty="0" smtClean="0">
                  <a:solidFill>
                    <a:srgbClr val="1B37AF"/>
                  </a:solidFill>
                  <a:latin typeface="Century Gothic" panose="020B0502020202020204" pitchFamily="34" charset="0"/>
                </a:rPr>
                <a:t>Investitori</a:t>
              </a:r>
              <a:endParaRPr lang="it-IT" sz="1800" i="1" dirty="0">
                <a:solidFill>
                  <a:srgbClr val="1B37A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0" name="Sottotitolo 5"/>
            <p:cNvSpPr txBox="1">
              <a:spLocks/>
            </p:cNvSpPr>
            <p:nvPr/>
          </p:nvSpPr>
          <p:spPr>
            <a:xfrm>
              <a:off x="4717546" y="4643302"/>
              <a:ext cx="2088232" cy="4086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i="1" dirty="0" smtClean="0">
                  <a:solidFill>
                    <a:srgbClr val="1B37AF"/>
                  </a:solidFill>
                  <a:latin typeface="Century Gothic" panose="020B0502020202020204" pitchFamily="34" charset="0"/>
                </a:rPr>
                <a:t>Università</a:t>
              </a:r>
              <a:endParaRPr lang="it-IT" sz="1800" i="1" dirty="0">
                <a:solidFill>
                  <a:srgbClr val="1B37A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1" name="Sottotitolo 5"/>
            <p:cNvSpPr txBox="1">
              <a:spLocks/>
            </p:cNvSpPr>
            <p:nvPr/>
          </p:nvSpPr>
          <p:spPr>
            <a:xfrm>
              <a:off x="5135187" y="3872908"/>
              <a:ext cx="2088232" cy="4086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i="1" dirty="0" smtClean="0">
                  <a:solidFill>
                    <a:srgbClr val="1B37AF"/>
                  </a:solidFill>
                  <a:latin typeface="Century Gothic" panose="020B0502020202020204" pitchFamily="34" charset="0"/>
                </a:rPr>
                <a:t>Cluster</a:t>
              </a:r>
              <a:endParaRPr lang="it-IT" sz="1800" i="1" dirty="0">
                <a:solidFill>
                  <a:srgbClr val="1B37AF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22" name="Sottotitolo 5"/>
            <p:cNvSpPr txBox="1">
              <a:spLocks/>
            </p:cNvSpPr>
            <p:nvPr/>
          </p:nvSpPr>
          <p:spPr>
            <a:xfrm>
              <a:off x="1339226" y="3782863"/>
              <a:ext cx="2088232" cy="40862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it-IT" sz="1800" i="1" dirty="0" smtClean="0">
                  <a:solidFill>
                    <a:srgbClr val="1B37AF"/>
                  </a:solidFill>
                  <a:latin typeface="Century Gothic" panose="020B0502020202020204" pitchFamily="34" charset="0"/>
                </a:rPr>
                <a:t>Associazioni</a:t>
              </a:r>
              <a:endParaRPr lang="it-IT" sz="1800" i="1" dirty="0">
                <a:solidFill>
                  <a:srgbClr val="1B37AF"/>
                </a:solidFill>
                <a:latin typeface="Century Gothic" panose="020B0502020202020204" pitchFamily="34" charset="0"/>
              </a:endParaRPr>
            </a:p>
          </p:txBody>
        </p:sp>
      </p:grpSp>
      <p:cxnSp>
        <p:nvCxnSpPr>
          <p:cNvPr id="4" name="Straight Connector 320"/>
          <p:cNvCxnSpPr/>
          <p:nvPr/>
        </p:nvCxnSpPr>
        <p:spPr>
          <a:xfrm>
            <a:off x="3386729" y="1945527"/>
            <a:ext cx="829363" cy="1654167"/>
          </a:xfrm>
          <a:prstGeom prst="line">
            <a:avLst/>
          </a:prstGeom>
          <a:ln>
            <a:solidFill>
              <a:srgbClr val="C41300"/>
            </a:solidFill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319"/>
          <p:cNvCxnSpPr/>
          <p:nvPr/>
        </p:nvCxnSpPr>
        <p:spPr>
          <a:xfrm flipV="1">
            <a:off x="616054" y="1945527"/>
            <a:ext cx="2770676" cy="3937"/>
          </a:xfrm>
          <a:prstGeom prst="line">
            <a:avLst/>
          </a:prstGeom>
          <a:ln>
            <a:solidFill>
              <a:srgbClr val="C41300"/>
            </a:solidFill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Sottotitolo 5"/>
          <p:cNvSpPr txBox="1">
            <a:spLocks/>
          </p:cNvSpPr>
          <p:nvPr/>
        </p:nvSpPr>
        <p:spPr>
          <a:xfrm>
            <a:off x="77737" y="1354366"/>
            <a:ext cx="3732338" cy="415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Digital </a:t>
            </a:r>
            <a:r>
              <a:rPr lang="it-IT" sz="2400" i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Innovation</a:t>
            </a:r>
            <a:r>
              <a:rPr lang="it-IT" sz="24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it-IT" sz="2400" i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Hub</a:t>
            </a:r>
            <a:endParaRPr lang="it-IT" sz="2400" i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Straight Connector 205"/>
          <p:cNvCxnSpPr/>
          <p:nvPr/>
        </p:nvCxnSpPr>
        <p:spPr>
          <a:xfrm flipH="1">
            <a:off x="4977646" y="1949463"/>
            <a:ext cx="888978" cy="2184477"/>
          </a:xfrm>
          <a:prstGeom prst="line">
            <a:avLst/>
          </a:prstGeom>
          <a:ln>
            <a:tailEnd type="oval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08"/>
          <p:cNvCxnSpPr/>
          <p:nvPr/>
        </p:nvCxnSpPr>
        <p:spPr>
          <a:xfrm flipV="1">
            <a:off x="5856331" y="1945527"/>
            <a:ext cx="2740580" cy="3937"/>
          </a:xfrm>
          <a:prstGeom prst="line">
            <a:avLst/>
          </a:prstGeom>
          <a:ln>
            <a:tailEnd type="none" w="lg" len="lg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ottotitolo 5"/>
          <p:cNvSpPr txBox="1">
            <a:spLocks/>
          </p:cNvSpPr>
          <p:nvPr/>
        </p:nvSpPr>
        <p:spPr>
          <a:xfrm>
            <a:off x="5533490" y="1354366"/>
            <a:ext cx="3386262" cy="4159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400" i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Competence</a:t>
            </a:r>
            <a:r>
              <a:rPr lang="it-IT" sz="24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Center</a:t>
            </a:r>
            <a:endParaRPr lang="it-IT" sz="2400" i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Sottotitolo 5"/>
          <p:cNvSpPr txBox="1">
            <a:spLocks/>
          </p:cNvSpPr>
          <p:nvPr/>
        </p:nvSpPr>
        <p:spPr>
          <a:xfrm>
            <a:off x="77737" y="2021029"/>
            <a:ext cx="3660596" cy="14790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b="1" i="1" dirty="0" err="1" smtClean="0">
                <a:solidFill>
                  <a:srgbClr val="1B37AF"/>
                </a:solidFill>
                <a:latin typeface="Century Gothic" panose="020B0502020202020204" pitchFamily="34" charset="0"/>
              </a:rPr>
              <a:t>Mission</a:t>
            </a:r>
            <a:endParaRPr lang="it-IT" sz="1800" b="1" i="1" dirty="0" smtClean="0">
              <a:solidFill>
                <a:srgbClr val="1B37AF"/>
              </a:solidFill>
              <a:latin typeface="Century Gothic" panose="020B0502020202020204" pitchFamily="34" charset="0"/>
            </a:endParaRPr>
          </a:p>
          <a:p>
            <a:pPr marL="177800" indent="-1778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B37AF"/>
                </a:solidFill>
                <a:latin typeface="Century Gothic" panose="020B0502020202020204" pitchFamily="34" charset="0"/>
              </a:rPr>
              <a:t>Far conoscere alle imprese le opportunità di Industria 4.0</a:t>
            </a:r>
          </a:p>
          <a:p>
            <a:pPr marL="177800" indent="-1778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800" i="1" dirty="0" err="1" smtClean="0">
                <a:solidFill>
                  <a:srgbClr val="1B37AF"/>
                </a:solidFill>
                <a:latin typeface="Century Gothic" panose="020B0502020202020204" pitchFamily="34" charset="0"/>
              </a:rPr>
              <a:t>Mentoring</a:t>
            </a:r>
            <a:r>
              <a:rPr lang="it-IT" sz="1800" dirty="0" smtClean="0">
                <a:solidFill>
                  <a:srgbClr val="1B37AF"/>
                </a:solidFill>
                <a:latin typeface="Century Gothic" panose="020B0502020202020204" pitchFamily="34" charset="0"/>
              </a:rPr>
              <a:t> per imprese</a:t>
            </a:r>
            <a:endParaRPr lang="it-IT" sz="1800" dirty="0">
              <a:solidFill>
                <a:srgbClr val="1B37AF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Sottotitolo 5"/>
          <p:cNvSpPr txBox="1">
            <a:spLocks/>
          </p:cNvSpPr>
          <p:nvPr/>
        </p:nvSpPr>
        <p:spPr>
          <a:xfrm>
            <a:off x="5891111" y="1963285"/>
            <a:ext cx="3252889" cy="19424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b="1" i="1" dirty="0" err="1" smtClean="0">
                <a:solidFill>
                  <a:srgbClr val="1B37AF"/>
                </a:solidFill>
                <a:latin typeface="Century Gothic" panose="020B0502020202020204" pitchFamily="34" charset="0"/>
              </a:rPr>
              <a:t>Mission</a:t>
            </a:r>
            <a:endParaRPr lang="it-IT" sz="1800" b="1" i="1" dirty="0" smtClean="0">
              <a:solidFill>
                <a:srgbClr val="1B37AF"/>
              </a:solidFill>
              <a:latin typeface="Century Gothic" panose="020B0502020202020204" pitchFamily="34" charset="0"/>
            </a:endParaRPr>
          </a:p>
          <a:p>
            <a:pPr marL="177800" indent="-1778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B37AF"/>
                </a:solidFill>
                <a:latin typeface="Century Gothic" panose="020B0502020202020204" pitchFamily="34" charset="0"/>
              </a:rPr>
              <a:t>Sviluppare </a:t>
            </a:r>
            <a:r>
              <a:rPr lang="it-IT" sz="1800" i="1" dirty="0" smtClean="0">
                <a:solidFill>
                  <a:srgbClr val="1B37AF"/>
                </a:solidFill>
                <a:latin typeface="Century Gothic" panose="020B0502020202020204" pitchFamily="34" charset="0"/>
              </a:rPr>
              <a:t>best </a:t>
            </a:r>
            <a:r>
              <a:rPr lang="it-IT" sz="1800" i="1" dirty="0" err="1" smtClean="0">
                <a:solidFill>
                  <a:srgbClr val="1B37AF"/>
                </a:solidFill>
                <a:latin typeface="Century Gothic" panose="020B0502020202020204" pitchFamily="34" charset="0"/>
              </a:rPr>
              <a:t>practice</a:t>
            </a:r>
            <a:r>
              <a:rPr lang="it-IT" sz="1800" dirty="0" smtClean="0">
                <a:solidFill>
                  <a:srgbClr val="1B37AF"/>
                </a:solidFill>
                <a:latin typeface="Century Gothic" panose="020B0502020202020204" pitchFamily="34" charset="0"/>
              </a:rPr>
              <a:t> per Industria 4.0</a:t>
            </a:r>
            <a:endParaRPr lang="it-IT" sz="1800" dirty="0">
              <a:solidFill>
                <a:srgbClr val="1B37AF"/>
              </a:solidFill>
              <a:latin typeface="Century Gothic" panose="020B0502020202020204" pitchFamily="34" charset="0"/>
            </a:endParaRPr>
          </a:p>
          <a:p>
            <a:pPr marL="177800" indent="-177800" algn="l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B37AF"/>
                </a:solidFill>
                <a:latin typeface="Century Gothic" panose="020B0502020202020204" pitchFamily="34" charset="0"/>
              </a:rPr>
              <a:t>Sperimentare nuove tecnologie </a:t>
            </a:r>
          </a:p>
          <a:p>
            <a:pPr marL="177800" indent="-1778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1B37AF"/>
                </a:solidFill>
                <a:latin typeface="Century Gothic" panose="020B0502020202020204" pitchFamily="34" charset="0"/>
              </a:rPr>
              <a:t>Realizzare </a:t>
            </a:r>
            <a:r>
              <a:rPr lang="it-IT" sz="1800" i="1" dirty="0" smtClean="0">
                <a:solidFill>
                  <a:srgbClr val="1B37AF"/>
                </a:solidFill>
                <a:latin typeface="Century Gothic" panose="020B0502020202020204" pitchFamily="34" charset="0"/>
              </a:rPr>
              <a:t>live demo</a:t>
            </a:r>
          </a:p>
          <a:p>
            <a:pPr algn="l">
              <a:spcBef>
                <a:spcPts val="0"/>
              </a:spcBef>
            </a:pPr>
            <a:endParaRPr lang="it-IT" sz="1800" dirty="0">
              <a:solidFill>
                <a:srgbClr val="1B37AF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919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0622" y="1932871"/>
            <a:ext cx="8794045" cy="227788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it-IT" sz="4000" dirty="0">
                <a:solidFill>
                  <a:srgbClr val="0070C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Task Force di Ateneo (TFDA) </a:t>
            </a:r>
            <a:br>
              <a:rPr lang="it-IT" sz="4000" dirty="0">
                <a:solidFill>
                  <a:srgbClr val="0070C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</a:br>
            <a:r>
              <a:rPr lang="it-IT" b="1" dirty="0">
                <a:solidFill>
                  <a:srgbClr val="0070C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Industria 4.0 e Sviluppo </a:t>
            </a:r>
            <a:r>
              <a:rPr lang="it-IT" b="1" dirty="0" smtClean="0">
                <a:solidFill>
                  <a:srgbClr val="0070C0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Century Gothic" panose="020B0502020202020204" pitchFamily="34" charset="0"/>
              </a:rPr>
              <a:t>Sostenibile</a:t>
            </a:r>
            <a:endParaRPr lang="it-IT" b="1" dirty="0">
              <a:solidFill>
                <a:srgbClr val="0070C0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Titolo 1"/>
          <p:cNvSpPr txBox="1">
            <a:spLocks/>
          </p:cNvSpPr>
          <p:nvPr/>
        </p:nvSpPr>
        <p:spPr>
          <a:xfrm>
            <a:off x="2053828" y="766180"/>
            <a:ext cx="6835746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Impegno della Federico II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Freccia a destra con strisce 3"/>
          <p:cNvSpPr/>
          <p:nvPr/>
        </p:nvSpPr>
        <p:spPr>
          <a:xfrm rot="5400000">
            <a:off x="4047064" y="4174069"/>
            <a:ext cx="1061158" cy="886177"/>
          </a:xfrm>
          <a:prstGeom prst="stripedRightArrow">
            <a:avLst/>
          </a:prstGeom>
          <a:solidFill>
            <a:srgbClr val="0070C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2670857" y="5343824"/>
            <a:ext cx="3813571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5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TFDA I4.0</a:t>
            </a:r>
            <a:endParaRPr lang="it-IT" sz="5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975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96712" y="2122041"/>
            <a:ext cx="8229600" cy="28507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 smtClean="0">
                <a:latin typeface="Century Gothic" panose="020B0502020202020204" pitchFamily="34" charset="0"/>
              </a:rPr>
              <a:t>Si </a:t>
            </a:r>
            <a:r>
              <a:rPr lang="it-IT" sz="2800" dirty="0">
                <a:latin typeface="Century Gothic" panose="020B0502020202020204" pitchFamily="34" charset="0"/>
              </a:rPr>
              <a:t>configura come un gruppo strutturato di ricercatori di elevata qualificazione e a forte carattere interdisciplinare in grado di sviluppare attività di studio, di elaborazione, di trasferimento di conoscenze e competenze sui temi di Industria 4.0. </a:t>
            </a:r>
          </a:p>
          <a:p>
            <a:endParaRPr lang="it-IT" sz="2800" dirty="0">
              <a:latin typeface="Century Gothic" panose="020B0502020202020204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2053828" y="766180"/>
            <a:ext cx="6835746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TFDA I4.0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366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282222" y="1753244"/>
            <a:ext cx="8652934" cy="4737867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1200"/>
              </a:spcAft>
              <a:buNone/>
            </a:pPr>
            <a:r>
              <a:rPr lang="it-IT" sz="2200" dirty="0" smtClean="0">
                <a:latin typeface="Century Gothic" panose="020B0502020202020204" pitchFamily="34" charset="0"/>
              </a:rPr>
              <a:t>La </a:t>
            </a:r>
            <a:r>
              <a:rPr lang="it-IT" sz="2200" dirty="0">
                <a:latin typeface="Century Gothic" panose="020B0502020202020204" pitchFamily="34" charset="0"/>
              </a:rPr>
              <a:t>focalizzazione che il nostro Ateneo intende dare alle proprie attività </a:t>
            </a:r>
            <a:r>
              <a:rPr lang="it-IT" sz="2200" dirty="0" smtClean="0">
                <a:latin typeface="Century Gothic" panose="020B0502020202020204" pitchFamily="34" charset="0"/>
              </a:rPr>
              <a:t>non </a:t>
            </a:r>
            <a:r>
              <a:rPr lang="it-IT" sz="2200" dirty="0">
                <a:latin typeface="Century Gothic" panose="020B0502020202020204" pitchFamily="34" charset="0"/>
              </a:rPr>
              <a:t>è circoscritta ai soli temi di ordine tecnico/scientifico ma, valorizzando i punti di forza di un grande Ateneo Generalista, si estende alla considerazione delle problematiche di ordine </a:t>
            </a:r>
            <a:r>
              <a:rPr lang="it-IT" sz="2200" dirty="0" smtClean="0">
                <a:latin typeface="Century Gothic" panose="020B0502020202020204" pitchFamily="34" charset="0"/>
              </a:rPr>
              <a:t>economico</a:t>
            </a:r>
            <a:r>
              <a:rPr lang="it-IT" sz="2200" dirty="0">
                <a:latin typeface="Century Gothic" panose="020B0502020202020204" pitchFamily="34" charset="0"/>
              </a:rPr>
              <a:t>, sociale </a:t>
            </a:r>
            <a:r>
              <a:rPr lang="it-IT" sz="2200" dirty="0" smtClean="0">
                <a:latin typeface="Century Gothic" panose="020B0502020202020204" pitchFamily="34" charset="0"/>
              </a:rPr>
              <a:t>e culturale </a:t>
            </a:r>
            <a:r>
              <a:rPr lang="it-IT" sz="2200" dirty="0">
                <a:latin typeface="Century Gothic" panose="020B0502020202020204" pitchFamily="34" charset="0"/>
              </a:rPr>
              <a:t>associate al tema della diffusione delle nuove tecnologie abilitanti I4.0</a:t>
            </a:r>
            <a:r>
              <a:rPr lang="it-IT" sz="2200" dirty="0" smtClean="0">
                <a:latin typeface="Century Gothic" panose="020B0502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200" b="1" dirty="0" smtClean="0">
                <a:latin typeface="Century Gothic" panose="020B0502020202020204" pitchFamily="34" charset="0"/>
              </a:rPr>
              <a:t>E’ proprio da questo allargamento di prospettiva che si ritiene possa derivare una maggiore capacità di anticipare i fabbisogni della società ai quali lo sviluppo scientifico e tecnologico deve fornire risposta, e di cogliere i mutamenti delle prospettive di business che si possono accompagnare alla diffusione del paradigma I4.0. </a:t>
            </a:r>
            <a:endParaRPr lang="it-IT" sz="2200" b="1" dirty="0">
              <a:latin typeface="Century Gothic" panose="020B0502020202020204" pitchFamily="34" charset="0"/>
            </a:endParaRPr>
          </a:p>
          <a:p>
            <a:endParaRPr lang="it-IT" sz="2200" dirty="0">
              <a:latin typeface="Century Gothic" panose="020B0502020202020204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2053828" y="766180"/>
            <a:ext cx="6835746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TFDA I4.0 - </a:t>
            </a:r>
            <a:r>
              <a:rPr lang="it-IT" sz="4000" dirty="0" err="1" smtClean="0">
                <a:solidFill>
                  <a:srgbClr val="C00000"/>
                </a:solidFill>
                <a:latin typeface="Century Gothic" panose="020B0502020202020204" pitchFamily="34" charset="0"/>
              </a:rPr>
              <a:t>Mission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640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uppo 44"/>
          <p:cNvGrpSpPr/>
          <p:nvPr/>
        </p:nvGrpSpPr>
        <p:grpSpPr>
          <a:xfrm>
            <a:off x="250754" y="2403434"/>
            <a:ext cx="8690725" cy="3776915"/>
            <a:chOff x="321312" y="1581639"/>
            <a:chExt cx="8690725" cy="3776915"/>
          </a:xfrm>
        </p:grpSpPr>
        <p:grpSp>
          <p:nvGrpSpPr>
            <p:cNvPr id="36" name="Gruppo 35"/>
            <p:cNvGrpSpPr/>
            <p:nvPr/>
          </p:nvGrpSpPr>
          <p:grpSpPr>
            <a:xfrm>
              <a:off x="321312" y="4228037"/>
              <a:ext cx="8690725" cy="1130517"/>
              <a:chOff x="0" y="147804"/>
              <a:chExt cx="7488033" cy="1130517"/>
            </a:xfrm>
          </p:grpSpPr>
          <p:sp>
            <p:nvSpPr>
              <p:cNvPr id="37" name="Rettangolo arrotondato 36"/>
              <p:cNvSpPr/>
              <p:nvPr/>
            </p:nvSpPr>
            <p:spPr>
              <a:xfrm>
                <a:off x="0" y="147804"/>
                <a:ext cx="7488033" cy="113051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Rettangolo 37"/>
              <p:cNvSpPr/>
              <p:nvPr/>
            </p:nvSpPr>
            <p:spPr>
              <a:xfrm>
                <a:off x="0" y="147804"/>
                <a:ext cx="1989620" cy="11305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63576" tIns="163576" rIns="163576" bIns="163576" numCol="1" spcCol="1270" anchor="ctr" anchorCtr="0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300" dirty="0"/>
                  <a:t>Operatività</a:t>
                </a:r>
              </a:p>
            </p:txBody>
          </p:sp>
        </p:grpSp>
        <p:grpSp>
          <p:nvGrpSpPr>
            <p:cNvPr id="39" name="Gruppo 38"/>
            <p:cNvGrpSpPr/>
            <p:nvPr/>
          </p:nvGrpSpPr>
          <p:grpSpPr>
            <a:xfrm>
              <a:off x="321312" y="2880771"/>
              <a:ext cx="8690725" cy="1130517"/>
              <a:chOff x="0" y="147804"/>
              <a:chExt cx="7488033" cy="1130517"/>
            </a:xfrm>
          </p:grpSpPr>
          <p:sp>
            <p:nvSpPr>
              <p:cNvPr id="40" name="Rettangolo arrotondato 39"/>
              <p:cNvSpPr/>
              <p:nvPr/>
            </p:nvSpPr>
            <p:spPr>
              <a:xfrm>
                <a:off x="0" y="147804"/>
                <a:ext cx="7488033" cy="113051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1" name="Rettangolo 40"/>
              <p:cNvSpPr/>
              <p:nvPr/>
            </p:nvSpPr>
            <p:spPr>
              <a:xfrm>
                <a:off x="0" y="147804"/>
                <a:ext cx="1989620" cy="11305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63576" tIns="163576" rIns="163576" bIns="163576" numCol="1" spcCol="1270" anchor="ctr" anchorCtr="0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300" dirty="0"/>
                  <a:t>Indirizzo</a:t>
                </a:r>
              </a:p>
            </p:txBody>
          </p:sp>
        </p:grpSp>
        <p:grpSp>
          <p:nvGrpSpPr>
            <p:cNvPr id="42" name="Gruppo 41"/>
            <p:cNvGrpSpPr/>
            <p:nvPr/>
          </p:nvGrpSpPr>
          <p:grpSpPr>
            <a:xfrm>
              <a:off x="321312" y="1581639"/>
              <a:ext cx="8690725" cy="1130517"/>
              <a:chOff x="0" y="147804"/>
              <a:chExt cx="7488033" cy="1130517"/>
            </a:xfrm>
          </p:grpSpPr>
          <p:sp>
            <p:nvSpPr>
              <p:cNvPr id="43" name="Rettangolo arrotondato 42"/>
              <p:cNvSpPr/>
              <p:nvPr/>
            </p:nvSpPr>
            <p:spPr>
              <a:xfrm>
                <a:off x="0" y="147804"/>
                <a:ext cx="7488033" cy="113051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fillRef>
              <a:effectRef idx="2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4" name="Rettangolo 43"/>
              <p:cNvSpPr/>
              <p:nvPr/>
            </p:nvSpPr>
            <p:spPr>
              <a:xfrm>
                <a:off x="0" y="147804"/>
                <a:ext cx="1989620" cy="11305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63576" tIns="163576" rIns="163576" bIns="163576" numCol="1" spcCol="1270" anchor="ctr" anchorCtr="0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300" dirty="0"/>
                  <a:t>Coordinamento</a:t>
                </a:r>
              </a:p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300" dirty="0"/>
                  <a:t>&amp; gestione</a:t>
                </a:r>
              </a:p>
            </p:txBody>
          </p:sp>
        </p:grpSp>
        <p:grpSp>
          <p:nvGrpSpPr>
            <p:cNvPr id="35" name="Gruppo 34"/>
            <p:cNvGrpSpPr/>
            <p:nvPr/>
          </p:nvGrpSpPr>
          <p:grpSpPr>
            <a:xfrm>
              <a:off x="2617402" y="1718071"/>
              <a:ext cx="6209044" cy="3523466"/>
              <a:chOff x="1622837" y="1718071"/>
              <a:chExt cx="6209044" cy="3523466"/>
            </a:xfrm>
          </p:grpSpPr>
          <p:sp>
            <p:nvSpPr>
              <p:cNvPr id="21" name="Figura a mano libera 20"/>
              <p:cNvSpPr/>
              <p:nvPr/>
            </p:nvSpPr>
            <p:spPr>
              <a:xfrm>
                <a:off x="3831691" y="1718071"/>
                <a:ext cx="1782216" cy="891108"/>
              </a:xfrm>
              <a:custGeom>
                <a:avLst/>
                <a:gdLst>
                  <a:gd name="connsiteX0" fmla="*/ 0 w 1782216"/>
                  <a:gd name="connsiteY0" fmla="*/ 0 h 891108"/>
                  <a:gd name="connsiteX1" fmla="*/ 1782216 w 1782216"/>
                  <a:gd name="connsiteY1" fmla="*/ 0 h 891108"/>
                  <a:gd name="connsiteX2" fmla="*/ 1782216 w 1782216"/>
                  <a:gd name="connsiteY2" fmla="*/ 891108 h 891108"/>
                  <a:gd name="connsiteX3" fmla="*/ 0 w 1782216"/>
                  <a:gd name="connsiteY3" fmla="*/ 891108 h 891108"/>
                  <a:gd name="connsiteX4" fmla="*/ 0 w 1782216"/>
                  <a:gd name="connsiteY4" fmla="*/ 0 h 891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2216" h="891108">
                    <a:moveTo>
                      <a:pt x="0" y="0"/>
                    </a:moveTo>
                    <a:lnTo>
                      <a:pt x="1782216" y="0"/>
                    </a:lnTo>
                    <a:lnTo>
                      <a:pt x="1782216" y="891108"/>
                    </a:lnTo>
                    <a:lnTo>
                      <a:pt x="0" y="8911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3335" tIns="13335" rIns="13335" bIns="13335" numCol="1" spcCol="1270" anchor="ctr" anchorCtr="0">
                <a:noAutofit/>
              </a:bodyPr>
              <a:lstStyle/>
              <a:p>
                <a:pPr algn="ctr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100" dirty="0"/>
                  <a:t>Responsabile Scientifico</a:t>
                </a:r>
              </a:p>
            </p:txBody>
          </p:sp>
          <p:sp>
            <p:nvSpPr>
              <p:cNvPr id="22" name="Figura a mano libera 21"/>
              <p:cNvSpPr/>
              <p:nvPr/>
            </p:nvSpPr>
            <p:spPr>
              <a:xfrm>
                <a:off x="1635930" y="3031074"/>
                <a:ext cx="1782216" cy="891108"/>
              </a:xfrm>
              <a:custGeom>
                <a:avLst/>
                <a:gdLst>
                  <a:gd name="connsiteX0" fmla="*/ 0 w 1782216"/>
                  <a:gd name="connsiteY0" fmla="*/ 0 h 891108"/>
                  <a:gd name="connsiteX1" fmla="*/ 1782216 w 1782216"/>
                  <a:gd name="connsiteY1" fmla="*/ 0 h 891108"/>
                  <a:gd name="connsiteX2" fmla="*/ 1782216 w 1782216"/>
                  <a:gd name="connsiteY2" fmla="*/ 891108 h 891108"/>
                  <a:gd name="connsiteX3" fmla="*/ 0 w 1782216"/>
                  <a:gd name="connsiteY3" fmla="*/ 891108 h 891108"/>
                  <a:gd name="connsiteX4" fmla="*/ 0 w 1782216"/>
                  <a:gd name="connsiteY4" fmla="*/ 0 h 891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2216" h="891108">
                    <a:moveTo>
                      <a:pt x="0" y="0"/>
                    </a:moveTo>
                    <a:lnTo>
                      <a:pt x="1782216" y="0"/>
                    </a:lnTo>
                    <a:lnTo>
                      <a:pt x="1782216" y="891108"/>
                    </a:lnTo>
                    <a:lnTo>
                      <a:pt x="0" y="8911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3335" tIns="13335" rIns="13335" bIns="13335" numCol="1" spcCol="1270" anchor="ctr" anchorCtr="0">
                <a:noAutofit/>
              </a:bodyPr>
              <a:lstStyle/>
              <a:p>
                <a:pPr algn="ctr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100" dirty="0"/>
                  <a:t>Dipartimenti</a:t>
                </a:r>
              </a:p>
            </p:txBody>
          </p:sp>
          <p:sp>
            <p:nvSpPr>
              <p:cNvPr id="23" name="Figura a mano libera 22"/>
              <p:cNvSpPr/>
              <p:nvPr/>
            </p:nvSpPr>
            <p:spPr>
              <a:xfrm>
                <a:off x="3831691" y="3031074"/>
                <a:ext cx="1782216" cy="891108"/>
              </a:xfrm>
              <a:custGeom>
                <a:avLst/>
                <a:gdLst>
                  <a:gd name="connsiteX0" fmla="*/ 0 w 1782216"/>
                  <a:gd name="connsiteY0" fmla="*/ 0 h 891108"/>
                  <a:gd name="connsiteX1" fmla="*/ 1782216 w 1782216"/>
                  <a:gd name="connsiteY1" fmla="*/ 0 h 891108"/>
                  <a:gd name="connsiteX2" fmla="*/ 1782216 w 1782216"/>
                  <a:gd name="connsiteY2" fmla="*/ 891108 h 891108"/>
                  <a:gd name="connsiteX3" fmla="*/ 0 w 1782216"/>
                  <a:gd name="connsiteY3" fmla="*/ 891108 h 891108"/>
                  <a:gd name="connsiteX4" fmla="*/ 0 w 1782216"/>
                  <a:gd name="connsiteY4" fmla="*/ 0 h 891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2216" h="891108">
                    <a:moveTo>
                      <a:pt x="0" y="0"/>
                    </a:moveTo>
                    <a:lnTo>
                      <a:pt x="1782216" y="0"/>
                    </a:lnTo>
                    <a:lnTo>
                      <a:pt x="1782216" y="891108"/>
                    </a:lnTo>
                    <a:lnTo>
                      <a:pt x="0" y="8911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3335" tIns="13335" rIns="13335" bIns="13335" numCol="1" spcCol="1270" anchor="ctr" anchorCtr="0">
                <a:noAutofit/>
              </a:bodyPr>
              <a:lstStyle/>
              <a:p>
                <a:pPr algn="ctr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100" dirty="0"/>
                  <a:t>Comitato di Gestione</a:t>
                </a:r>
              </a:p>
            </p:txBody>
          </p:sp>
          <p:sp>
            <p:nvSpPr>
              <p:cNvPr id="24" name="Figura a mano libera 23"/>
              <p:cNvSpPr/>
              <p:nvPr/>
            </p:nvSpPr>
            <p:spPr>
              <a:xfrm>
                <a:off x="3831691" y="4350429"/>
                <a:ext cx="1782216" cy="891108"/>
              </a:xfrm>
              <a:custGeom>
                <a:avLst/>
                <a:gdLst>
                  <a:gd name="connsiteX0" fmla="*/ 0 w 1782216"/>
                  <a:gd name="connsiteY0" fmla="*/ 0 h 891108"/>
                  <a:gd name="connsiteX1" fmla="*/ 1782216 w 1782216"/>
                  <a:gd name="connsiteY1" fmla="*/ 0 h 891108"/>
                  <a:gd name="connsiteX2" fmla="*/ 1782216 w 1782216"/>
                  <a:gd name="connsiteY2" fmla="*/ 891108 h 891108"/>
                  <a:gd name="connsiteX3" fmla="*/ 0 w 1782216"/>
                  <a:gd name="connsiteY3" fmla="*/ 891108 h 891108"/>
                  <a:gd name="connsiteX4" fmla="*/ 0 w 1782216"/>
                  <a:gd name="connsiteY4" fmla="*/ 0 h 891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2216" h="891108">
                    <a:moveTo>
                      <a:pt x="0" y="0"/>
                    </a:moveTo>
                    <a:lnTo>
                      <a:pt x="1782216" y="0"/>
                    </a:lnTo>
                    <a:lnTo>
                      <a:pt x="1782216" y="891108"/>
                    </a:lnTo>
                    <a:lnTo>
                      <a:pt x="0" y="8911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3335" tIns="13335" rIns="13335" bIns="13335" numCol="1" spcCol="1270" anchor="ctr" anchorCtr="0">
                <a:noAutofit/>
              </a:bodyPr>
              <a:lstStyle/>
              <a:p>
                <a:pPr algn="ctr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100"/>
                  <a:t>Task Force</a:t>
                </a:r>
              </a:p>
            </p:txBody>
          </p:sp>
          <p:sp>
            <p:nvSpPr>
              <p:cNvPr id="25" name="Figura a mano libera 24"/>
              <p:cNvSpPr/>
              <p:nvPr/>
            </p:nvSpPr>
            <p:spPr>
              <a:xfrm>
                <a:off x="1622837" y="1718071"/>
                <a:ext cx="1782216" cy="891108"/>
              </a:xfrm>
              <a:custGeom>
                <a:avLst/>
                <a:gdLst>
                  <a:gd name="connsiteX0" fmla="*/ 0 w 1782216"/>
                  <a:gd name="connsiteY0" fmla="*/ 0 h 891108"/>
                  <a:gd name="connsiteX1" fmla="*/ 1782216 w 1782216"/>
                  <a:gd name="connsiteY1" fmla="*/ 0 h 891108"/>
                  <a:gd name="connsiteX2" fmla="*/ 1782216 w 1782216"/>
                  <a:gd name="connsiteY2" fmla="*/ 891108 h 891108"/>
                  <a:gd name="connsiteX3" fmla="*/ 0 w 1782216"/>
                  <a:gd name="connsiteY3" fmla="*/ 891108 h 891108"/>
                  <a:gd name="connsiteX4" fmla="*/ 0 w 1782216"/>
                  <a:gd name="connsiteY4" fmla="*/ 0 h 891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2216" h="891108">
                    <a:moveTo>
                      <a:pt x="0" y="0"/>
                    </a:moveTo>
                    <a:lnTo>
                      <a:pt x="1782216" y="0"/>
                    </a:lnTo>
                    <a:lnTo>
                      <a:pt x="1782216" y="891108"/>
                    </a:lnTo>
                    <a:lnTo>
                      <a:pt x="0" y="8911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3335" tIns="13335" rIns="13335" bIns="13335" numCol="1" spcCol="1270" anchor="ctr" anchorCtr="0">
                <a:noAutofit/>
              </a:bodyPr>
              <a:lstStyle/>
              <a:p>
                <a:pPr algn="ctr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100" dirty="0"/>
                  <a:t>Gruppo di Coordinamento</a:t>
                </a:r>
              </a:p>
            </p:txBody>
          </p:sp>
          <p:cxnSp>
            <p:nvCxnSpPr>
              <p:cNvPr id="27" name="Connettore 1 26"/>
              <p:cNvCxnSpPr/>
              <p:nvPr/>
            </p:nvCxnSpPr>
            <p:spPr>
              <a:xfrm>
                <a:off x="4707252" y="2609179"/>
                <a:ext cx="0" cy="42189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ttore 1 27"/>
              <p:cNvCxnSpPr/>
              <p:nvPr/>
            </p:nvCxnSpPr>
            <p:spPr>
              <a:xfrm>
                <a:off x="4702533" y="3922182"/>
                <a:ext cx="0" cy="421895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ttore 1 28"/>
              <p:cNvCxnSpPr/>
              <p:nvPr/>
            </p:nvCxnSpPr>
            <p:spPr>
              <a:xfrm flipH="1">
                <a:off x="3407988" y="2163625"/>
                <a:ext cx="43679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ttore 1 30"/>
              <p:cNvCxnSpPr/>
              <p:nvPr/>
            </p:nvCxnSpPr>
            <p:spPr>
              <a:xfrm flipH="1">
                <a:off x="3405053" y="3476628"/>
                <a:ext cx="43679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Figura a mano libera 32"/>
              <p:cNvSpPr/>
              <p:nvPr/>
            </p:nvSpPr>
            <p:spPr>
              <a:xfrm>
                <a:off x="6049665" y="1718071"/>
                <a:ext cx="1782216" cy="891108"/>
              </a:xfrm>
              <a:custGeom>
                <a:avLst/>
                <a:gdLst>
                  <a:gd name="connsiteX0" fmla="*/ 0 w 1782216"/>
                  <a:gd name="connsiteY0" fmla="*/ 0 h 891108"/>
                  <a:gd name="connsiteX1" fmla="*/ 1782216 w 1782216"/>
                  <a:gd name="connsiteY1" fmla="*/ 0 h 891108"/>
                  <a:gd name="connsiteX2" fmla="*/ 1782216 w 1782216"/>
                  <a:gd name="connsiteY2" fmla="*/ 891108 h 891108"/>
                  <a:gd name="connsiteX3" fmla="*/ 0 w 1782216"/>
                  <a:gd name="connsiteY3" fmla="*/ 891108 h 891108"/>
                  <a:gd name="connsiteX4" fmla="*/ 0 w 1782216"/>
                  <a:gd name="connsiteY4" fmla="*/ 0 h 8911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82216" h="891108">
                    <a:moveTo>
                      <a:pt x="0" y="0"/>
                    </a:moveTo>
                    <a:lnTo>
                      <a:pt x="1782216" y="0"/>
                    </a:lnTo>
                    <a:lnTo>
                      <a:pt x="1782216" y="891108"/>
                    </a:lnTo>
                    <a:lnTo>
                      <a:pt x="0" y="891108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3335" tIns="13335" rIns="13335" bIns="13335" numCol="1" spcCol="1270" anchor="ctr" anchorCtr="0">
                <a:noAutofit/>
              </a:bodyPr>
              <a:lstStyle/>
              <a:p>
                <a:pPr algn="ctr" defTabSz="9334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it-IT" sz="2100" dirty="0"/>
                  <a:t>Dipartimento di afferenza</a:t>
                </a:r>
              </a:p>
            </p:txBody>
          </p:sp>
          <p:cxnSp>
            <p:nvCxnSpPr>
              <p:cNvPr id="34" name="Connettore 1 33"/>
              <p:cNvCxnSpPr/>
              <p:nvPr/>
            </p:nvCxnSpPr>
            <p:spPr>
              <a:xfrm flipH="1">
                <a:off x="5625962" y="2163625"/>
                <a:ext cx="436796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Titolo 1"/>
          <p:cNvSpPr txBox="1">
            <a:spLocks/>
          </p:cNvSpPr>
          <p:nvPr/>
        </p:nvSpPr>
        <p:spPr>
          <a:xfrm>
            <a:off x="2053828" y="766180"/>
            <a:ext cx="6835746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TFDA I4.0 - Struttura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964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546630" y="1671801"/>
            <a:ext cx="8119068" cy="4902877"/>
          </a:xfrm>
          <a:prstGeom prst="rect">
            <a:avLst/>
          </a:prstGeom>
          <a:noFill/>
        </p:spPr>
        <p:txBody>
          <a:bodyPr wrap="square" numCol="2" spcCol="360000" rtlCol="0"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Ingegneria Chimica, dei Materiali e della Produzione Industriale;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Ingegneria Civile, Edile e Ambientale;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Ingegneria Elettrica e delle Tecnologie dell’Informazione;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Ingegneria Industriale;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Strutture per l’Ingegneria e l’Architettura;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Agraria;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Architettura;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Biologia;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Economia, Management, Istituzioni;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Fisica “Ettore Pancini”;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Giurisprudenza;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Medicina Molecolare e Biotecnologie Mediche;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Medicina Veterinaria e Produzioni Animali;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Matematica e Applicazioni “Renato </a:t>
            </a:r>
            <a:r>
              <a:rPr lang="it-IT" sz="1600" dirty="0" err="1">
                <a:latin typeface="Century Gothic"/>
                <a:cs typeface="Century Gothic"/>
              </a:rPr>
              <a:t>Caccioppoli</a:t>
            </a:r>
            <a:r>
              <a:rPr lang="it-IT" sz="1600" dirty="0">
                <a:latin typeface="Century Gothic"/>
                <a:cs typeface="Century Gothic"/>
              </a:rPr>
              <a:t>”;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Sanità Pubblica;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Scienze Chimiche;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Scienze Economiche e Statistiche;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Scienze Mediche Traslazionali;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Scienze Politiche</a:t>
            </a:r>
            <a:r>
              <a:rPr lang="it-IT" sz="1600" dirty="0" smtClean="0">
                <a:latin typeface="Century Gothic"/>
                <a:cs typeface="Century Gothic"/>
              </a:rPr>
              <a:t>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Scienze Sociali;</a:t>
            </a:r>
          </a:p>
          <a:p>
            <a:pPr marL="342900" indent="-342900">
              <a:buFont typeface="Arial"/>
              <a:buChar char="•"/>
            </a:pPr>
            <a:r>
              <a:rPr lang="it-IT" sz="1600" dirty="0" smtClean="0">
                <a:latin typeface="Century Gothic"/>
                <a:cs typeface="Century Gothic"/>
              </a:rPr>
              <a:t>Dipartimento </a:t>
            </a:r>
            <a:r>
              <a:rPr lang="it-IT" sz="1600" dirty="0">
                <a:latin typeface="Century Gothic"/>
                <a:cs typeface="Century Gothic"/>
              </a:rPr>
              <a:t>di Studi Umanistici.</a:t>
            </a:r>
          </a:p>
          <a:p>
            <a:pPr marL="285750" indent="-285750">
              <a:buFont typeface="Arial"/>
              <a:buChar char="•"/>
            </a:pPr>
            <a:endParaRPr lang="it-IT" sz="1400" dirty="0">
              <a:latin typeface="Century Gothic"/>
              <a:cs typeface="Century Gothic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2053828" y="766180"/>
            <a:ext cx="6835746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I Dipartimenti coinvolti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65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811025"/>
            <a:ext cx="8229600" cy="4437376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Promozione </a:t>
            </a: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e sviluppo delle Tecnologie Abilitanti I4.0 presso tutti i soggetti interessati, attraverso azioni di </a:t>
            </a:r>
            <a:r>
              <a:rPr lang="it-IT" sz="2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disseminazione, di animazione </a:t>
            </a: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e di </a:t>
            </a:r>
            <a:r>
              <a:rPr lang="it-IT" sz="2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formazione</a:t>
            </a:r>
            <a:endParaRPr lang="it-IT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Attivazione di progetti </a:t>
            </a:r>
            <a:r>
              <a:rPr lang="it-IT" sz="2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dimostratori in </a:t>
            </a: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forma autonoma o in partnership con soggetti </a:t>
            </a:r>
            <a:r>
              <a:rPr lang="it-IT" sz="2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industriali</a:t>
            </a:r>
            <a:endParaRPr lang="it-IT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Contributo alla revisione dell’offerta formativa per una adeguata inclusione dei temi e delle “</a:t>
            </a:r>
            <a:r>
              <a:rPr lang="it-IT" sz="24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skills</a:t>
            </a: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” </a:t>
            </a:r>
            <a:r>
              <a:rPr lang="it-IT" sz="2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I4.0</a:t>
            </a:r>
            <a:endParaRPr lang="it-IT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Studio delle relazioni tra nuove tecnologie e sviluppo sostenibile, nella sua accezione più ampia stabilita dagli obiettivi di Agenda </a:t>
            </a:r>
            <a:r>
              <a:rPr lang="it-IT" sz="2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2030</a:t>
            </a:r>
            <a:endParaRPr lang="it-IT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it-IT" sz="2400" dirty="0" smtClean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it-IT" sz="2400" dirty="0">
              <a:latin typeface="Century Gothic" panose="020B0502020202020204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2053828" y="766180"/>
            <a:ext cx="6835746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TFDA I4.0 - Obiettivi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966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270933" y="1619850"/>
            <a:ext cx="8686800" cy="516160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it-IT" sz="1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Computing </a:t>
            </a:r>
            <a:r>
              <a:rPr lang="it-IT" sz="1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Power &amp; Connectivity</a:t>
            </a:r>
            <a:r>
              <a:rPr lang="it-IT" sz="1800" b="1" dirty="0">
                <a:latin typeface="Century Gothic" panose="020B0502020202020204" pitchFamily="34" charset="0"/>
              </a:rPr>
              <a:t>:</a:t>
            </a:r>
            <a:r>
              <a:rPr lang="it-IT" sz="1800" dirty="0">
                <a:latin typeface="Century Gothic" panose="020B0502020202020204" pitchFamily="34" charset="0"/>
              </a:rPr>
              <a:t> Big data; Open data; Internet of </a:t>
            </a:r>
            <a:r>
              <a:rPr lang="it-IT" sz="1800" dirty="0" err="1">
                <a:latin typeface="Century Gothic" panose="020B0502020202020204" pitchFamily="34" charset="0"/>
              </a:rPr>
              <a:t>Things</a:t>
            </a:r>
            <a:r>
              <a:rPr lang="it-IT" sz="1800" dirty="0">
                <a:latin typeface="Century Gothic" panose="020B0502020202020204" pitchFamily="34" charset="0"/>
              </a:rPr>
              <a:t>; Machine-to-Machine; </a:t>
            </a:r>
            <a:r>
              <a:rPr lang="it-IT" sz="1800" dirty="0" err="1">
                <a:latin typeface="Century Gothic" panose="020B0502020202020204" pitchFamily="34" charset="0"/>
              </a:rPr>
              <a:t>Cloud</a:t>
            </a:r>
            <a:r>
              <a:rPr lang="it-IT" sz="1800" dirty="0">
                <a:latin typeface="Century Gothic" panose="020B0502020202020204" pitchFamily="34" charset="0"/>
              </a:rPr>
              <a:t> </a:t>
            </a:r>
            <a:r>
              <a:rPr lang="it-IT" sz="1800" dirty="0" smtClean="0">
                <a:latin typeface="Century Gothic" panose="020B0502020202020204" pitchFamily="34" charset="0"/>
              </a:rPr>
              <a:t>Computing </a:t>
            </a:r>
            <a:endParaRPr lang="it-IT" sz="18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Additive Manufacturing</a:t>
            </a:r>
            <a:r>
              <a:rPr lang="it-IT" sz="1800" b="1" dirty="0">
                <a:latin typeface="Century Gothic" panose="020B0502020202020204" pitchFamily="34" charset="0"/>
              </a:rPr>
              <a:t>:</a:t>
            </a:r>
            <a:r>
              <a:rPr lang="it-IT" sz="1800" dirty="0">
                <a:latin typeface="Century Gothic" panose="020B0502020202020204" pitchFamily="34" charset="0"/>
              </a:rPr>
              <a:t> 3D </a:t>
            </a:r>
            <a:r>
              <a:rPr lang="it-IT" sz="1800" dirty="0" err="1">
                <a:latin typeface="Century Gothic" panose="020B0502020202020204" pitchFamily="34" charset="0"/>
              </a:rPr>
              <a:t>printing</a:t>
            </a:r>
            <a:r>
              <a:rPr lang="it-IT" sz="1800" dirty="0">
                <a:latin typeface="Century Gothic" panose="020B0502020202020204" pitchFamily="34" charset="0"/>
              </a:rPr>
              <a:t>; </a:t>
            </a:r>
            <a:r>
              <a:rPr lang="it-IT" sz="1800" dirty="0" err="1">
                <a:latin typeface="Century Gothic" panose="020B0502020202020204" pitchFamily="34" charset="0"/>
              </a:rPr>
              <a:t>Rapid</a:t>
            </a:r>
            <a:r>
              <a:rPr lang="it-IT" sz="1800" dirty="0">
                <a:latin typeface="Century Gothic" panose="020B0502020202020204" pitchFamily="34" charset="0"/>
              </a:rPr>
              <a:t> </a:t>
            </a:r>
            <a:r>
              <a:rPr lang="it-IT" sz="1800" dirty="0" err="1">
                <a:latin typeface="Century Gothic" panose="020B0502020202020204" pitchFamily="34" charset="0"/>
              </a:rPr>
              <a:t>prototyping</a:t>
            </a:r>
            <a:r>
              <a:rPr lang="it-IT" sz="1800" dirty="0">
                <a:latin typeface="Century Gothic" panose="020B0502020202020204" pitchFamily="34" charset="0"/>
              </a:rPr>
              <a:t>; Direct </a:t>
            </a:r>
            <a:r>
              <a:rPr lang="it-IT" sz="1800" dirty="0" err="1">
                <a:latin typeface="Century Gothic" panose="020B0502020202020204" pitchFamily="34" charset="0"/>
              </a:rPr>
              <a:t>digital</a:t>
            </a:r>
            <a:r>
              <a:rPr lang="it-IT" sz="1800" dirty="0">
                <a:latin typeface="Century Gothic" panose="020B0502020202020204" pitchFamily="34" charset="0"/>
              </a:rPr>
              <a:t> manufacturing; </a:t>
            </a:r>
            <a:r>
              <a:rPr lang="it-IT" sz="1800" dirty="0" err="1">
                <a:latin typeface="Century Gothic" panose="020B0502020202020204" pitchFamily="34" charset="0"/>
              </a:rPr>
              <a:t>Layered</a:t>
            </a:r>
            <a:r>
              <a:rPr lang="it-IT" sz="1800" dirty="0">
                <a:latin typeface="Century Gothic" panose="020B0502020202020204" pitchFamily="34" charset="0"/>
              </a:rPr>
              <a:t> manufacturing; Additive </a:t>
            </a:r>
            <a:r>
              <a:rPr lang="it-IT" sz="1800" dirty="0" err="1" smtClean="0">
                <a:latin typeface="Century Gothic" panose="020B0502020202020204" pitchFamily="34" charset="0"/>
              </a:rPr>
              <a:t>fabrication</a:t>
            </a:r>
            <a:endParaRPr lang="it-IT" sz="18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Smart </a:t>
            </a:r>
            <a:r>
              <a:rPr lang="it-IT" sz="1800" b="1" dirty="0" err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Factory</a:t>
            </a:r>
            <a:r>
              <a:rPr lang="it-IT" sz="1800" b="1" dirty="0">
                <a:latin typeface="Century Gothic" panose="020B0502020202020204" pitchFamily="34" charset="0"/>
              </a:rPr>
              <a:t>:</a:t>
            </a:r>
            <a:r>
              <a:rPr lang="it-IT" sz="1800" dirty="0">
                <a:latin typeface="Century Gothic" panose="020B0502020202020204" pitchFamily="34" charset="0"/>
              </a:rPr>
              <a:t> Industrial </a:t>
            </a:r>
            <a:r>
              <a:rPr lang="it-IT" sz="1800" dirty="0" err="1">
                <a:latin typeface="Century Gothic" panose="020B0502020202020204" pitchFamily="34" charset="0"/>
              </a:rPr>
              <a:t>automation</a:t>
            </a:r>
            <a:r>
              <a:rPr lang="it-IT" sz="1800" dirty="0">
                <a:latin typeface="Century Gothic" panose="020B0502020202020204" pitchFamily="34" charset="0"/>
              </a:rPr>
              <a:t>; </a:t>
            </a:r>
            <a:r>
              <a:rPr lang="it-IT" sz="1800" dirty="0" err="1">
                <a:latin typeface="Century Gothic" panose="020B0502020202020204" pitchFamily="34" charset="0"/>
              </a:rPr>
              <a:t>Robotics</a:t>
            </a:r>
            <a:r>
              <a:rPr lang="it-IT" sz="1800" dirty="0">
                <a:latin typeface="Century Gothic" panose="020B0502020202020204" pitchFamily="34" charset="0"/>
              </a:rPr>
              <a:t>; Advanced </a:t>
            </a:r>
            <a:r>
              <a:rPr lang="it-IT" sz="1800" dirty="0" err="1">
                <a:latin typeface="Century Gothic" panose="020B0502020202020204" pitchFamily="34" charset="0"/>
              </a:rPr>
              <a:t>logistics</a:t>
            </a:r>
            <a:r>
              <a:rPr lang="it-IT" sz="1800" dirty="0">
                <a:latin typeface="Century Gothic" panose="020B0502020202020204" pitchFamily="34" charset="0"/>
              </a:rPr>
              <a:t>; Virtual and </a:t>
            </a:r>
            <a:r>
              <a:rPr lang="it-IT" sz="1800" dirty="0" err="1">
                <a:latin typeface="Century Gothic" panose="020B0502020202020204" pitchFamily="34" charset="0"/>
              </a:rPr>
              <a:t>augmented</a:t>
            </a:r>
            <a:r>
              <a:rPr lang="it-IT" sz="1800" dirty="0">
                <a:latin typeface="Century Gothic" panose="020B0502020202020204" pitchFamily="34" charset="0"/>
              </a:rPr>
              <a:t> reality; </a:t>
            </a:r>
            <a:r>
              <a:rPr lang="it-IT" sz="1800" dirty="0" err="1">
                <a:latin typeface="Century Gothic" panose="020B0502020202020204" pitchFamily="34" charset="0"/>
              </a:rPr>
              <a:t>Sensors</a:t>
            </a:r>
            <a:r>
              <a:rPr lang="it-IT" sz="1800" dirty="0">
                <a:latin typeface="Century Gothic" panose="020B0502020202020204" pitchFamily="34" charset="0"/>
              </a:rPr>
              <a:t> and </a:t>
            </a:r>
            <a:r>
              <a:rPr lang="it-IT" sz="1800" dirty="0" err="1">
                <a:latin typeface="Century Gothic" panose="020B0502020202020204" pitchFamily="34" charset="0"/>
              </a:rPr>
              <a:t>actuators</a:t>
            </a:r>
            <a:r>
              <a:rPr lang="it-IT" sz="1800" dirty="0">
                <a:latin typeface="Century Gothic" panose="020B0502020202020204" pitchFamily="34" charset="0"/>
              </a:rPr>
              <a:t>; Industrial </a:t>
            </a:r>
            <a:r>
              <a:rPr lang="it-IT" sz="1800" dirty="0" smtClean="0">
                <a:latin typeface="Century Gothic" panose="020B0502020202020204" pitchFamily="34" charset="0"/>
              </a:rPr>
              <a:t>internet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Advanced design, testing and validation of products</a:t>
            </a:r>
            <a:r>
              <a:rPr lang="en-US" sz="1800" dirty="0">
                <a:latin typeface="Century Gothic" panose="020B0502020202020204" pitchFamily="34" charset="0"/>
              </a:rPr>
              <a:t>: Collaborative design and testing platforms; Simulation environments; Virtual validation; Remote </a:t>
            </a:r>
            <a:r>
              <a:rPr lang="en-US" sz="1800" dirty="0" smtClean="0">
                <a:latin typeface="Century Gothic" panose="020B0502020202020204" pitchFamily="34" charset="0"/>
              </a:rPr>
              <a:t>trial</a:t>
            </a:r>
            <a:endParaRPr lang="it-IT" sz="1800" dirty="0" smtClean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Advanced </a:t>
            </a:r>
            <a:r>
              <a:rPr lang="it-IT" sz="1800" b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materials</a:t>
            </a:r>
            <a:r>
              <a:rPr lang="it-IT" sz="1800" b="1" dirty="0" smtClean="0">
                <a:latin typeface="Century Gothic" panose="020B0502020202020204" pitchFamily="34" charset="0"/>
              </a:rPr>
              <a:t>:</a:t>
            </a:r>
            <a:r>
              <a:rPr lang="it-IT" sz="1800" dirty="0" smtClean="0">
                <a:latin typeface="Century Gothic" panose="020B0502020202020204" pitchFamily="34" charset="0"/>
              </a:rPr>
              <a:t> </a:t>
            </a:r>
            <a:r>
              <a:rPr lang="it-IT" sz="1800" dirty="0" err="1" smtClean="0">
                <a:latin typeface="Century Gothic" panose="020B0502020202020204" pitchFamily="34" charset="0"/>
              </a:rPr>
              <a:t>Structural</a:t>
            </a:r>
            <a:r>
              <a:rPr lang="it-IT" sz="1800" dirty="0" smtClean="0">
                <a:latin typeface="Century Gothic" panose="020B0502020202020204" pitchFamily="34" charset="0"/>
              </a:rPr>
              <a:t> </a:t>
            </a:r>
            <a:r>
              <a:rPr lang="it-IT" sz="1800" dirty="0" err="1" smtClean="0">
                <a:latin typeface="Century Gothic" panose="020B0502020202020204" pitchFamily="34" charset="0"/>
              </a:rPr>
              <a:t>materials</a:t>
            </a:r>
            <a:r>
              <a:rPr lang="it-IT" sz="1800" dirty="0" smtClean="0">
                <a:latin typeface="Century Gothic" panose="020B0502020202020204" pitchFamily="34" charset="0"/>
              </a:rPr>
              <a:t>; </a:t>
            </a:r>
            <a:r>
              <a:rPr lang="it-IT" sz="1800" dirty="0" err="1" smtClean="0">
                <a:latin typeface="Century Gothic" panose="020B0502020202020204" pitchFamily="34" charset="0"/>
              </a:rPr>
              <a:t>Nanostructured</a:t>
            </a:r>
            <a:r>
              <a:rPr lang="it-IT" sz="1800" dirty="0" smtClean="0">
                <a:latin typeface="Century Gothic" panose="020B0502020202020204" pitchFamily="34" charset="0"/>
              </a:rPr>
              <a:t>/</a:t>
            </a:r>
            <a:r>
              <a:rPr lang="it-IT" sz="1800" dirty="0" err="1" smtClean="0">
                <a:latin typeface="Century Gothic" panose="020B0502020202020204" pitchFamily="34" charset="0"/>
              </a:rPr>
              <a:t>nanoscale</a:t>
            </a:r>
            <a:r>
              <a:rPr lang="it-IT" sz="1800" dirty="0" smtClean="0">
                <a:latin typeface="Century Gothic" panose="020B0502020202020204" pitchFamily="34" charset="0"/>
              </a:rPr>
              <a:t> </a:t>
            </a:r>
            <a:r>
              <a:rPr lang="it-IT" sz="1800" dirty="0" err="1" smtClean="0">
                <a:latin typeface="Century Gothic" panose="020B0502020202020204" pitchFamily="34" charset="0"/>
              </a:rPr>
              <a:t>materials</a:t>
            </a:r>
            <a:r>
              <a:rPr lang="it-IT" sz="1800" dirty="0" smtClean="0">
                <a:latin typeface="Century Gothic" panose="020B0502020202020204" pitchFamily="34" charset="0"/>
              </a:rPr>
              <a:t>; </a:t>
            </a:r>
            <a:r>
              <a:rPr lang="it-IT" sz="1800" dirty="0" err="1" smtClean="0">
                <a:latin typeface="Century Gothic" panose="020B0502020202020204" pitchFamily="34" charset="0"/>
              </a:rPr>
              <a:t>Biological</a:t>
            </a:r>
            <a:r>
              <a:rPr lang="it-IT" sz="1800" dirty="0" smtClean="0">
                <a:latin typeface="Century Gothic" panose="020B0502020202020204" pitchFamily="34" charset="0"/>
              </a:rPr>
              <a:t>, </a:t>
            </a:r>
            <a:r>
              <a:rPr lang="it-IT" sz="1800" dirty="0" err="1" smtClean="0">
                <a:latin typeface="Century Gothic" panose="020B0502020202020204" pitchFamily="34" charset="0"/>
              </a:rPr>
              <a:t>biomedical</a:t>
            </a:r>
            <a:r>
              <a:rPr lang="it-IT" sz="1800" dirty="0" smtClean="0">
                <a:latin typeface="Century Gothic" panose="020B0502020202020204" pitchFamily="34" charset="0"/>
              </a:rPr>
              <a:t> and </a:t>
            </a:r>
            <a:r>
              <a:rPr lang="it-IT" sz="1800" dirty="0" err="1" smtClean="0">
                <a:latin typeface="Century Gothic" panose="020B0502020202020204" pitchFamily="34" charset="0"/>
              </a:rPr>
              <a:t>bio-inspired</a:t>
            </a:r>
            <a:r>
              <a:rPr lang="it-IT" sz="1800" dirty="0" smtClean="0">
                <a:latin typeface="Century Gothic" panose="020B0502020202020204" pitchFamily="34" charset="0"/>
              </a:rPr>
              <a:t> </a:t>
            </a:r>
            <a:r>
              <a:rPr lang="it-IT" sz="1800" dirty="0" err="1" smtClean="0">
                <a:latin typeface="Century Gothic" panose="020B0502020202020204" pitchFamily="34" charset="0"/>
              </a:rPr>
              <a:t>materials</a:t>
            </a:r>
            <a:r>
              <a:rPr lang="it-IT" sz="1800" dirty="0" smtClean="0">
                <a:latin typeface="Century Gothic" panose="020B0502020202020204" pitchFamily="34" charset="0"/>
              </a:rPr>
              <a:t>; Advanced manufacturing; Packaging; </a:t>
            </a:r>
            <a:r>
              <a:rPr lang="it-IT" sz="1800" dirty="0" err="1" smtClean="0">
                <a:latin typeface="Century Gothic" panose="020B0502020202020204" pitchFamily="34" charset="0"/>
              </a:rPr>
              <a:t>Materials</a:t>
            </a:r>
            <a:r>
              <a:rPr lang="it-IT" sz="1800" dirty="0" smtClean="0">
                <a:latin typeface="Century Gothic" panose="020B0502020202020204" pitchFamily="34" charset="0"/>
              </a:rPr>
              <a:t> for </a:t>
            </a:r>
            <a:r>
              <a:rPr lang="it-IT" sz="1800" dirty="0" err="1" smtClean="0">
                <a:latin typeface="Century Gothic" panose="020B0502020202020204" pitchFamily="34" charset="0"/>
              </a:rPr>
              <a:t>energy</a:t>
            </a:r>
            <a:r>
              <a:rPr lang="it-IT" sz="1800" dirty="0" smtClean="0">
                <a:latin typeface="Century Gothic" panose="020B0502020202020204" pitchFamily="34" charset="0"/>
              </a:rPr>
              <a:t> and </a:t>
            </a:r>
            <a:r>
              <a:rPr lang="it-IT" sz="1800" dirty="0" err="1" smtClean="0">
                <a:latin typeface="Century Gothic" panose="020B0502020202020204" pitchFamily="34" charset="0"/>
              </a:rPr>
              <a:t>environment</a:t>
            </a:r>
            <a:r>
              <a:rPr lang="it-IT" sz="1800" dirty="0" smtClean="0">
                <a:latin typeface="Century Gothic" panose="020B0502020202020204" pitchFamily="34" charset="0"/>
              </a:rPr>
              <a:t>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800" b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Circular</a:t>
            </a:r>
            <a:r>
              <a:rPr lang="it-IT" sz="1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it-IT" sz="1800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Economy</a:t>
            </a:r>
            <a:r>
              <a:rPr lang="it-IT" sz="1800" b="1" dirty="0">
                <a:latin typeface="Century Gothic" panose="020B0502020202020204" pitchFamily="34" charset="0"/>
              </a:rPr>
              <a:t>:</a:t>
            </a:r>
            <a:r>
              <a:rPr lang="it-IT" sz="1800" dirty="0">
                <a:latin typeface="Century Gothic" panose="020B0502020202020204" pitchFamily="34" charset="0"/>
              </a:rPr>
              <a:t> </a:t>
            </a:r>
            <a:r>
              <a:rPr lang="it-IT" sz="1800" dirty="0" err="1">
                <a:latin typeface="Century Gothic" panose="020B0502020202020204" pitchFamily="34" charset="0"/>
              </a:rPr>
              <a:t>Circular</a:t>
            </a:r>
            <a:r>
              <a:rPr lang="it-IT" sz="1800" dirty="0">
                <a:latin typeface="Century Gothic" panose="020B0502020202020204" pitchFamily="34" charset="0"/>
              </a:rPr>
              <a:t> </a:t>
            </a:r>
            <a:r>
              <a:rPr lang="it-IT" sz="1800" dirty="0" err="1">
                <a:latin typeface="Century Gothic" panose="020B0502020202020204" pitchFamily="34" charset="0"/>
              </a:rPr>
              <a:t>Processes</a:t>
            </a:r>
            <a:r>
              <a:rPr lang="it-IT" sz="1800" dirty="0">
                <a:latin typeface="Century Gothic" panose="020B0502020202020204" pitchFamily="34" charset="0"/>
              </a:rPr>
              <a:t> and Industrial </a:t>
            </a:r>
            <a:r>
              <a:rPr lang="it-IT" sz="1800" dirty="0" err="1">
                <a:latin typeface="Century Gothic" panose="020B0502020202020204" pitchFamily="34" charset="0"/>
              </a:rPr>
              <a:t>ecology</a:t>
            </a:r>
            <a:r>
              <a:rPr lang="it-IT" sz="1800" dirty="0">
                <a:latin typeface="Century Gothic" panose="020B0502020202020204" pitchFamily="34" charset="0"/>
              </a:rPr>
              <a:t>; </a:t>
            </a:r>
            <a:r>
              <a:rPr lang="it-IT" sz="1800" dirty="0" err="1">
                <a:latin typeface="Century Gothic" panose="020B0502020202020204" pitchFamily="34" charset="0"/>
              </a:rPr>
              <a:t>Circular</a:t>
            </a:r>
            <a:r>
              <a:rPr lang="it-IT" sz="1800" dirty="0">
                <a:latin typeface="Century Gothic" panose="020B0502020202020204" pitchFamily="34" charset="0"/>
              </a:rPr>
              <a:t> business </a:t>
            </a:r>
            <a:r>
              <a:rPr lang="it-IT" sz="1800" dirty="0" err="1">
                <a:latin typeface="Century Gothic" panose="020B0502020202020204" pitchFamily="34" charset="0"/>
              </a:rPr>
              <a:t>models</a:t>
            </a:r>
            <a:r>
              <a:rPr lang="it-IT" sz="1800" dirty="0">
                <a:latin typeface="Century Gothic" panose="020B0502020202020204" pitchFamily="34" charset="0"/>
              </a:rPr>
              <a:t>; </a:t>
            </a:r>
            <a:r>
              <a:rPr lang="it-IT" sz="1800" dirty="0" err="1">
                <a:latin typeface="Century Gothic" panose="020B0502020202020204" pitchFamily="34" charset="0"/>
              </a:rPr>
              <a:t>Resilience</a:t>
            </a:r>
            <a:r>
              <a:rPr lang="it-IT" sz="1800" dirty="0">
                <a:latin typeface="Century Gothic" panose="020B0502020202020204" pitchFamily="34" charset="0"/>
              </a:rPr>
              <a:t> in living </a:t>
            </a:r>
            <a:r>
              <a:rPr lang="it-IT" sz="1800" dirty="0" err="1">
                <a:latin typeface="Century Gothic" panose="020B0502020202020204" pitchFamily="34" charset="0"/>
              </a:rPr>
              <a:t>systems</a:t>
            </a:r>
            <a:r>
              <a:rPr lang="it-IT" sz="1800" dirty="0">
                <a:latin typeface="Century Gothic" panose="020B0502020202020204" pitchFamily="34" charset="0"/>
              </a:rPr>
              <a:t> and in the </a:t>
            </a:r>
            <a:r>
              <a:rPr lang="it-IT" sz="1800" dirty="0" smtClean="0">
                <a:latin typeface="Century Gothic" panose="020B0502020202020204" pitchFamily="34" charset="0"/>
              </a:rPr>
              <a:t>economy</a:t>
            </a:r>
            <a:endParaRPr lang="it-IT" sz="18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800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I4.0 impact on Society</a:t>
            </a:r>
            <a:r>
              <a:rPr lang="it-IT" sz="1800" b="1" dirty="0" smtClean="0">
                <a:latin typeface="Century Gothic" panose="020B0502020202020204" pitchFamily="34" charset="0"/>
              </a:rPr>
              <a:t>: </a:t>
            </a:r>
            <a:r>
              <a:rPr lang="it-IT" sz="1800" dirty="0" err="1" smtClean="0">
                <a:latin typeface="Century Gothic" panose="020B0502020202020204" pitchFamily="34" charset="0"/>
              </a:rPr>
              <a:t>Economic</a:t>
            </a:r>
            <a:r>
              <a:rPr lang="it-IT" sz="1800" dirty="0" smtClean="0">
                <a:latin typeface="Century Gothic" panose="020B0502020202020204" pitchFamily="34" charset="0"/>
              </a:rPr>
              <a:t>, </a:t>
            </a:r>
            <a:r>
              <a:rPr lang="it-IT" sz="1800" dirty="0" err="1" smtClean="0">
                <a:latin typeface="Century Gothic" panose="020B0502020202020204" pitchFamily="34" charset="0"/>
              </a:rPr>
              <a:t>legal</a:t>
            </a:r>
            <a:r>
              <a:rPr lang="it-IT" sz="1800" dirty="0" smtClean="0">
                <a:latin typeface="Century Gothic" panose="020B0502020202020204" pitchFamily="34" charset="0"/>
              </a:rPr>
              <a:t>, </a:t>
            </a:r>
            <a:r>
              <a:rPr lang="it-IT" sz="1800" dirty="0" err="1" smtClean="0">
                <a:latin typeface="Century Gothic" panose="020B0502020202020204" pitchFamily="34" charset="0"/>
              </a:rPr>
              <a:t>societal</a:t>
            </a:r>
            <a:r>
              <a:rPr lang="it-IT" sz="1800" dirty="0" smtClean="0">
                <a:latin typeface="Century Gothic" panose="020B0502020202020204" pitchFamily="34" charset="0"/>
              </a:rPr>
              <a:t>, </a:t>
            </a:r>
            <a:r>
              <a:rPr lang="it-IT" sz="1800" dirty="0" err="1">
                <a:latin typeface="Century Gothic" panose="020B0502020202020204" pitchFamily="34" charset="0"/>
              </a:rPr>
              <a:t>behavioural</a:t>
            </a:r>
            <a:r>
              <a:rPr lang="it-IT" sz="1800" dirty="0">
                <a:latin typeface="Century Gothic" panose="020B0502020202020204" pitchFamily="34" charset="0"/>
              </a:rPr>
              <a:t> and </a:t>
            </a:r>
            <a:r>
              <a:rPr lang="it-IT" sz="1800" dirty="0" err="1" smtClean="0">
                <a:latin typeface="Century Gothic" panose="020B0502020202020204" pitchFamily="34" charset="0"/>
              </a:rPr>
              <a:t>humanistic</a:t>
            </a:r>
            <a:r>
              <a:rPr lang="it-IT" sz="1800" dirty="0" smtClean="0">
                <a:latin typeface="Century Gothic" panose="020B0502020202020204" pitchFamily="34" charset="0"/>
              </a:rPr>
              <a:t> </a:t>
            </a:r>
            <a:r>
              <a:rPr lang="it-IT" sz="1800" dirty="0" err="1" smtClean="0">
                <a:latin typeface="Century Gothic" panose="020B0502020202020204" pitchFamily="34" charset="0"/>
              </a:rPr>
              <a:t>issues</a:t>
            </a:r>
            <a:endParaRPr lang="it-IT" sz="1800" dirty="0" smtClean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it-IT" sz="1800" b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Education</a:t>
            </a:r>
            <a:endParaRPr lang="it-IT" sz="1800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2053828" y="766180"/>
            <a:ext cx="6835746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TFDA I4.0 – Aree tematiche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861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3" name="Rectangle 201"/>
          <p:cNvSpPr>
            <a:spLocks noChangeArrowheads="1"/>
          </p:cNvSpPr>
          <p:nvPr/>
        </p:nvSpPr>
        <p:spPr bwMode="auto">
          <a:xfrm>
            <a:off x="144026" y="2208951"/>
            <a:ext cx="33131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Incrociare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efficacemente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tecnologie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abilitanti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” 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e “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ambiti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applicativi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”</a:t>
            </a:r>
            <a:endParaRPr lang="it-IT" b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7187" y="1091714"/>
            <a:ext cx="6286500" cy="547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112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00755" y="1751888"/>
            <a:ext cx="8393290" cy="4806952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Studi 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e progetti con riferimento a temi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strategici </a:t>
            </a:r>
            <a:endParaRPr lang="it-IT" sz="2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Azioni 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e adempimenti finalizzati all’accesso a bandi competitivi per lo sviluppo di attività di ricerca/didattica I4.0, in primis le azioni finalizzate alla costituzione di un nodo della rete dei </a:t>
            </a:r>
            <a:r>
              <a:rPr lang="it-IT" sz="2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Competence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 Centers previsti dal Piano Nazionale Industria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4.0</a:t>
            </a:r>
            <a:endParaRPr lang="it-IT" sz="2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Interazioni 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con il mondo aziendale, sia in forma diretta che nelle forme associative,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e 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in particolare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supporto 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attivo al/ai Digital </a:t>
            </a:r>
            <a:r>
              <a:rPr lang="it-IT" sz="2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Innovation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  <a:r>
              <a:rPr lang="it-IT" sz="2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Hubs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 stabiliti sui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territori</a:t>
            </a:r>
            <a:endParaRPr lang="it-IT" sz="2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Rapporti 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con altri Atenei ed Istituzioni di ricerca in un’ottica di integrazione di rete a livello nazionale ed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internazionale</a:t>
            </a:r>
            <a:endParaRPr lang="it-IT" sz="2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Sviluppo 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di laboratori e infrastrutture di ricerca per la sperimentazione e la dimostrazione di soluzioni I4.0, in stretta correlazione con partner industriali e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istituzionali</a:t>
            </a:r>
            <a:endParaRPr lang="it-IT" sz="22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704622" y="766180"/>
            <a:ext cx="7184952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TFDA I4.0 – Azioni di Sviluppo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52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4843477" y="511688"/>
            <a:ext cx="4072268" cy="85711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Industria 4.0</a:t>
            </a:r>
            <a:endParaRPr lang="it-IT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Segnaposto contenuto 2"/>
          <p:cNvSpPr txBox="1">
            <a:spLocks/>
          </p:cNvSpPr>
          <p:nvPr/>
        </p:nvSpPr>
        <p:spPr>
          <a:xfrm>
            <a:off x="247490" y="1573830"/>
            <a:ext cx="8668255" cy="1685925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b="1" dirty="0" smtClean="0">
                <a:latin typeface="Century Gothic" panose="020B0502020202020204" pitchFamily="34" charset="0"/>
              </a:rPr>
              <a:t>The comprehensive transformation of the whole sphere of industrial production through the merging of digital technology and the internet with conventional industry</a:t>
            </a:r>
            <a:r>
              <a:rPr lang="en-US" sz="2000" dirty="0" smtClean="0">
                <a:latin typeface="Century Gothic" panose="020B0502020202020204" pitchFamily="34" charset="0"/>
              </a:rPr>
              <a:t> </a:t>
            </a:r>
            <a:r>
              <a:rPr lang="en-US" sz="1800" dirty="0">
                <a:latin typeface="Century Gothic" panose="020B0502020202020204" pitchFamily="34" charset="0"/>
              </a:rPr>
              <a:t>(</a:t>
            </a:r>
            <a:r>
              <a:rPr lang="en-US" sz="1800" i="1" dirty="0">
                <a:latin typeface="Century Gothic" panose="020B0502020202020204" pitchFamily="34" charset="0"/>
              </a:rPr>
              <a:t>Angela Merkel, German Chancellor, Organization for Economic Co-operation and Development, 19 February 2014</a:t>
            </a:r>
            <a:r>
              <a:rPr lang="en-US" sz="1800" dirty="0">
                <a:latin typeface="Century Gothic" panose="020B0502020202020204" pitchFamily="34" charset="0"/>
              </a:rPr>
              <a:t>)</a:t>
            </a:r>
            <a:endParaRPr lang="en-US" sz="1800" dirty="0" smtClean="0">
              <a:latin typeface="Century Gothic" panose="020B0502020202020204" pitchFamily="34" charset="0"/>
            </a:endParaRPr>
          </a:p>
          <a:p>
            <a:pPr marL="0" indent="0">
              <a:buFont typeface="Arial"/>
              <a:buNone/>
            </a:pPr>
            <a:endParaRPr lang="it-IT" sz="2000" dirty="0">
              <a:latin typeface="Century Gothic" panose="020B0502020202020204" pitchFamily="34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014755"/>
              </p:ext>
            </p:extLst>
          </p:nvPr>
        </p:nvGraphicFramePr>
        <p:xfrm>
          <a:off x="349546" y="3464780"/>
          <a:ext cx="8687916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59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91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8428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 REVOLUTION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r>
                        <a:rPr lang="it-IT" sz="16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PERIOD</a:t>
                      </a:r>
                      <a:endParaRPr lang="it-IT" sz="16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AND CAPABILITIES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</a:t>
                      </a:r>
                      <a:endParaRPr lang="it-IT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 18</a:t>
                      </a:r>
                      <a:r>
                        <a:rPr lang="it-IT" sz="1600" baseline="30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 </a:t>
                      </a:r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mid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</a:t>
                      </a:r>
                      <a:r>
                        <a:rPr lang="it-IT" sz="16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 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Century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Water- and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steam-powered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mechanical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manufacturing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 19</a:t>
                      </a:r>
                      <a:r>
                        <a:rPr lang="it-IT" sz="160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 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Century - 1970s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Electric-powered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mass production 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based on the division of </a:t>
                      </a:r>
                      <a:r>
                        <a:rPr lang="en-US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labour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assembly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line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Third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1980s – 2000s 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Electronics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information 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 drives new levels of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automation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complex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tasks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Fourth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Today-future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Sensor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technology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interconnectivity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data analysis allow mass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customisation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integration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chains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greater</a:t>
                      </a:r>
                      <a:r>
                        <a:rPr lang="it-IT" sz="1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6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efficiency</a:t>
                      </a:r>
                      <a:endParaRPr lang="it-IT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769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299155" y="1947339"/>
            <a:ext cx="8444090" cy="4368795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Cicli 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di interventi seminariali e di iniziative di diffusione (per “addetti” e non) sulle tecnologie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abilitanti</a:t>
            </a:r>
            <a:endParaRPr lang="it-IT" sz="2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Sviluppo di “antenne” territoriali in grado di intercettare i fabbisogni di innovazione del tessuto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produttivo</a:t>
            </a:r>
            <a:endParaRPr lang="it-IT" sz="2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“</a:t>
            </a:r>
            <a:r>
              <a:rPr lang="it-IT" sz="2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Assessment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” delle realtà produttive (in primis PMI) da parte di “esperti” per la identificazione di interventi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migliorativi</a:t>
            </a:r>
            <a:endParaRPr lang="it-IT" sz="2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Condivisione di “best </a:t>
            </a:r>
            <a:r>
              <a:rPr lang="it-IT" sz="2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practices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” ed esperienze tra soggetti industriali ed </a:t>
            </a:r>
            <a:r>
              <a:rPr lang="it-IT" sz="22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istituzionali</a:t>
            </a:r>
            <a:endParaRPr lang="it-IT" sz="22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Promozione di strategie di “open </a:t>
            </a:r>
            <a:r>
              <a:rPr lang="it-IT" sz="2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innovation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” attraverso lo sviluppo di piattaforme che favoriscano l’incontro di fabbisogno e offerta di innovazione, anche nell’ottica di sviluppo di un tessuto </a:t>
            </a:r>
            <a:r>
              <a:rPr lang="it-IT" sz="2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microimprenditoriale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 con elevata propensione alla innovazione  (</a:t>
            </a:r>
            <a:r>
              <a:rPr lang="it-IT" sz="22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CampaniaNewSteel</a:t>
            </a:r>
            <a:r>
              <a:rPr lang="it-IT" sz="2200" dirty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it-IT" sz="2200" dirty="0">
              <a:latin typeface="Century Gothic" panose="020B050202020202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it-IT" sz="2200" dirty="0">
              <a:latin typeface="Century Gothic" panose="020B05020202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it-IT" sz="2200" dirty="0">
              <a:latin typeface="Century Gothic" panose="020B0502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it-IT" sz="2200" dirty="0">
              <a:latin typeface="Century Gothic" panose="020B0502020202020204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072444" y="365438"/>
            <a:ext cx="7817130" cy="127710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TFDA I4.0 – Azioni di Animazione e Disseminazione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024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2190542"/>
            <a:ext cx="8229600" cy="4023991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Iniziative </a:t>
            </a: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formative innovative rivolte a giovani in ingresso nel mondo del lavoro: </a:t>
            </a:r>
          </a:p>
          <a:p>
            <a:pPr marL="742950" lvl="2" indent="-342900" algn="just">
              <a:lnSpc>
                <a:spcPct val="80000"/>
              </a:lnSpc>
              <a:spcAft>
                <a:spcPts val="600"/>
              </a:spcAft>
            </a:pPr>
            <a:r>
              <a:rPr lang="it-IT" sz="2000" dirty="0">
                <a:latin typeface="Century Gothic" panose="020B0502020202020204" pitchFamily="34" charset="0"/>
              </a:rPr>
              <a:t>Corsi di Laurea Professionalizzante di nuova concezione (Ingegneria Meccatronica</a:t>
            </a:r>
            <a:r>
              <a:rPr lang="it-IT" sz="2000" dirty="0" smtClean="0">
                <a:latin typeface="Century Gothic" panose="020B0502020202020204" pitchFamily="34" charset="0"/>
              </a:rPr>
              <a:t>)</a:t>
            </a:r>
            <a:endParaRPr lang="it-IT" sz="2000" dirty="0">
              <a:latin typeface="Century Gothic" panose="020B0502020202020204" pitchFamily="34" charset="0"/>
            </a:endParaRPr>
          </a:p>
          <a:p>
            <a:pPr marL="742950" lvl="2" indent="-342900" algn="just">
              <a:lnSpc>
                <a:spcPct val="80000"/>
              </a:lnSpc>
              <a:spcAft>
                <a:spcPts val="600"/>
              </a:spcAft>
            </a:pPr>
            <a:r>
              <a:rPr lang="it-IT" sz="2000" dirty="0" err="1">
                <a:latin typeface="Century Gothic" panose="020B0502020202020204" pitchFamily="34" charset="0"/>
              </a:rPr>
              <a:t>Flessibilizzazione</a:t>
            </a:r>
            <a:r>
              <a:rPr lang="it-IT" sz="2000" dirty="0">
                <a:latin typeface="Century Gothic" panose="020B0502020202020204" pitchFamily="34" charset="0"/>
              </a:rPr>
              <a:t> dei percorsi di Laurea </a:t>
            </a:r>
            <a:r>
              <a:rPr lang="it-IT" sz="2000" dirty="0" smtClean="0">
                <a:latin typeface="Century Gothic" panose="020B0502020202020204" pitchFamily="34" charset="0"/>
              </a:rPr>
              <a:t>Magistrale</a:t>
            </a:r>
            <a:endParaRPr lang="it-IT" sz="2000" dirty="0">
              <a:latin typeface="Century Gothic" panose="020B0502020202020204" pitchFamily="34" charset="0"/>
            </a:endParaRPr>
          </a:p>
          <a:p>
            <a:pPr marL="742950" lvl="2" indent="-342900" algn="just">
              <a:lnSpc>
                <a:spcPct val="80000"/>
              </a:lnSpc>
              <a:spcAft>
                <a:spcPts val="600"/>
              </a:spcAft>
            </a:pPr>
            <a:r>
              <a:rPr lang="it-IT" sz="2000" dirty="0" smtClean="0">
                <a:latin typeface="Century Gothic" panose="020B0502020202020204" pitchFamily="34" charset="0"/>
              </a:rPr>
              <a:t>Attivazione </a:t>
            </a:r>
            <a:r>
              <a:rPr lang="it-IT" sz="2000" dirty="0">
                <a:latin typeface="Century Gothic" panose="020B0502020202020204" pitchFamily="34" charset="0"/>
              </a:rPr>
              <a:t>di Master su tematiche I4.0 (</a:t>
            </a:r>
            <a:r>
              <a:rPr lang="it-IT" sz="2000" dirty="0" smtClean="0">
                <a:latin typeface="Century Gothic" panose="020B0502020202020204" pitchFamily="34" charset="0"/>
              </a:rPr>
              <a:t>BIM, </a:t>
            </a:r>
            <a:r>
              <a:rPr lang="mr-IN" sz="2000" dirty="0">
                <a:latin typeface="Century Gothic" panose="020B0502020202020204" pitchFamily="34" charset="0"/>
              </a:rPr>
              <a:t>…</a:t>
            </a:r>
            <a:r>
              <a:rPr lang="it-IT" sz="2000" dirty="0" smtClean="0">
                <a:latin typeface="Century Gothic" panose="020B0502020202020204" pitchFamily="34" charset="0"/>
              </a:rPr>
              <a:t>)</a:t>
            </a:r>
            <a:endParaRPr lang="it-IT" sz="2000" dirty="0">
              <a:latin typeface="Century Gothic" panose="020B0502020202020204" pitchFamily="34" charset="0"/>
            </a:endParaRPr>
          </a:p>
          <a:p>
            <a:pPr marL="342900" lvl="1" indent="-342900" algn="just">
              <a:lnSpc>
                <a:spcPct val="8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Sviluppo di “</a:t>
            </a:r>
            <a:r>
              <a:rPr lang="it-IT" sz="2400" dirty="0" err="1">
                <a:solidFill>
                  <a:srgbClr val="002060"/>
                </a:solidFill>
                <a:latin typeface="Century Gothic" panose="020B0502020202020204" pitchFamily="34" charset="0"/>
              </a:rPr>
              <a:t>Academies</a:t>
            </a: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” e forme non convenzionali di formazione (Apple Developer’s Academy, DIGITA,</a:t>
            </a:r>
            <a:r>
              <a:rPr lang="mr-IN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…</a:t>
            </a:r>
            <a:r>
              <a:rPr lang="it-IT" sz="2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)</a:t>
            </a:r>
            <a:endParaRPr lang="it-IT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rgbClr val="002060"/>
                </a:solidFill>
                <a:latin typeface="Century Gothic" panose="020B0502020202020204" pitchFamily="34" charset="0"/>
              </a:rPr>
              <a:t>Educazione permanente e formazione I4.0 di operatori e quadri già inseriti in contesti </a:t>
            </a:r>
            <a:r>
              <a:rPr lang="it-IT" sz="2400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produttivi</a:t>
            </a:r>
            <a:endParaRPr lang="it-IT" sz="2400" dirty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1704622" y="579914"/>
            <a:ext cx="7184952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TFDA I4.0 – Azioni di Formazione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764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1360" y="2028914"/>
            <a:ext cx="8955002" cy="2412686"/>
          </a:xfrm>
        </p:spPr>
        <p:txBody>
          <a:bodyPr>
            <a:noAutofit/>
          </a:bodyPr>
          <a:lstStyle/>
          <a:p>
            <a:r>
              <a:rPr lang="it-IT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GRAZIE</a:t>
            </a:r>
            <a:endParaRPr lang="it-IT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2574593" y="6363871"/>
            <a:ext cx="4028536" cy="36729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400" b="1" i="1" dirty="0" smtClean="0"/>
              <a:t>Unione Industriali Napoli, 19 Dicembre 2017</a:t>
            </a:r>
            <a:endParaRPr lang="it-IT" sz="1400" b="1" i="1" dirty="0"/>
          </a:p>
        </p:txBody>
      </p:sp>
    </p:spTree>
    <p:extLst>
      <p:ext uri="{BB962C8B-B14F-4D97-AF65-F5344CB8AC3E}">
        <p14:creationId xmlns:p14="http://schemas.microsoft.com/office/powerpoint/2010/main" val="649377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212517" y="702960"/>
            <a:ext cx="7722651" cy="1280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Catena di Creazione del Valore Intelligente e Connessa</a:t>
            </a:r>
            <a:endParaRPr lang="it-IT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pic>
        <p:nvPicPr>
          <p:cNvPr id="3" name="Picture 2" descr="Risultati immagini per INDUSTRY 4.0 – ENABLING FACTORS"/>
          <p:cNvPicPr>
            <a:picLocks noChangeAspect="1" noChangeArrowheads="1"/>
          </p:cNvPicPr>
          <p:nvPr/>
        </p:nvPicPr>
        <p:blipFill>
          <a:blip r:embed="rId2" cstate="print"/>
          <a:srcRect t="20367"/>
          <a:stretch>
            <a:fillRect/>
          </a:stretch>
        </p:blipFill>
        <p:spPr bwMode="auto">
          <a:xfrm>
            <a:off x="1458301" y="2307907"/>
            <a:ext cx="7058554" cy="45500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6380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979882" y="1661443"/>
            <a:ext cx="2754425" cy="8452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it-IT" sz="2800" b="1" i="1" dirty="0" smtClean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Produzione e Tecnologie</a:t>
            </a:r>
            <a:endParaRPr lang="it-IT" sz="2800" b="1" i="1" dirty="0">
              <a:solidFill>
                <a:srgbClr val="00206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po 2"/>
          <p:cNvGrpSpPr/>
          <p:nvPr/>
        </p:nvGrpSpPr>
        <p:grpSpPr>
          <a:xfrm>
            <a:off x="5159584" y="1544073"/>
            <a:ext cx="3391804" cy="1088544"/>
            <a:chOff x="7043164" y="1630164"/>
            <a:chExt cx="3391804" cy="1088544"/>
          </a:xfrm>
        </p:grpSpPr>
        <p:pic>
          <p:nvPicPr>
            <p:cNvPr id="4" name="Picture 13" descr="C:\Users\presidenza\AppData\Local\Microsoft\Windows\Temporary Internet Files\Content.IE5\42WHE0XV\MC900319790[1].wmf"/>
            <p:cNvPicPr>
              <a:picLocks noChangeAspect="1" noChangeArrowheads="1"/>
            </p:cNvPicPr>
            <p:nvPr/>
          </p:nvPicPr>
          <p:blipFill>
            <a:blip r:embed="rId2" cstate="print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043164" y="1630164"/>
              <a:ext cx="1584741" cy="10800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/>
          </p:spPr>
        </p:pic>
        <p:pic>
          <p:nvPicPr>
            <p:cNvPr id="5" name="Immagine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7069" y="1638708"/>
              <a:ext cx="1527899" cy="1080000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6" name="Rettangolo 22"/>
          <p:cNvSpPr>
            <a:spLocks noChangeArrowheads="1"/>
          </p:cNvSpPr>
          <p:nvPr/>
        </p:nvSpPr>
        <p:spPr bwMode="auto">
          <a:xfrm>
            <a:off x="1979882" y="3195952"/>
            <a:ext cx="1875247" cy="5063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it-IT" altLang="it-IT" sz="2800" b="1" i="1" dirty="0" smtClean="0">
                <a:solidFill>
                  <a:srgbClr val="00206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Istituzioni</a:t>
            </a:r>
            <a:endParaRPr lang="it-IT" altLang="it-IT" sz="2800" b="1" i="1" dirty="0">
              <a:solidFill>
                <a:srgbClr val="00206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7" descr="C:\Users\presidenza\AppData\Local\Microsoft\Windows\Temporary Internet Files\Content.IE5\O05PXR5M\MC90043366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29869">
            <a:off x="5194149" y="2916724"/>
            <a:ext cx="903287" cy="1064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magine 3080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4263" y="3024334"/>
            <a:ext cx="1127125" cy="883811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 descr="Risultati immagini per italy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19231" y="2890148"/>
            <a:ext cx="883236" cy="1080000"/>
          </a:xfrm>
          <a:prstGeom prst="rect">
            <a:avLst/>
          </a:prstGeom>
          <a:noFill/>
        </p:spPr>
      </p:pic>
      <p:sp>
        <p:nvSpPr>
          <p:cNvPr id="10" name="Rettangolo 23"/>
          <p:cNvSpPr>
            <a:spLocks noChangeArrowheads="1"/>
          </p:cNvSpPr>
          <p:nvPr/>
        </p:nvSpPr>
        <p:spPr bwMode="auto">
          <a:xfrm>
            <a:off x="1979882" y="4504389"/>
            <a:ext cx="1906178" cy="427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it-IT" altLang="it-IT" sz="28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Economia</a:t>
            </a:r>
            <a:endParaRPr lang="it-IT" altLang="it-IT" sz="28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uppo 10"/>
          <p:cNvGrpSpPr/>
          <p:nvPr/>
        </p:nvGrpSpPr>
        <p:grpSpPr>
          <a:xfrm>
            <a:off x="5310004" y="4129978"/>
            <a:ext cx="3076157" cy="1116000"/>
            <a:chOff x="7199188" y="4035094"/>
            <a:chExt cx="3076157" cy="1116000"/>
          </a:xfrm>
        </p:grpSpPr>
        <p:pic>
          <p:nvPicPr>
            <p:cNvPr id="12" name="Picture 10" descr="C:\Users\presidenza\AppData\Local\Microsoft\Windows\Temporary Internet Files\Content.IE5\O05PXR5M\MC900334196[1].wmf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199188" y="4241669"/>
              <a:ext cx="671575" cy="702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11" descr="C:\Users\presidenza\AppData\Local\Microsoft\Windows\Temporary Internet Files\Content.IE5\O05PXR5M\MC900423553[1].wmf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8301077" y="4072130"/>
              <a:ext cx="697912" cy="1041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4" name="Picture 12" descr="C:\Users\presidenza\AppData\Local\Microsoft\Windows\Temporary Internet Files\Content.IE5\32JTWDBQ\MP900321182[1].jp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9478672" y="4035094"/>
              <a:ext cx="796673" cy="1116000"/>
            </a:xfrm>
            <a:prstGeom prst="round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5" name="Rettangolo 21"/>
          <p:cNvSpPr>
            <a:spLocks noChangeArrowheads="1"/>
          </p:cNvSpPr>
          <p:nvPr/>
        </p:nvSpPr>
        <p:spPr bwMode="auto">
          <a:xfrm>
            <a:off x="1979882" y="5897729"/>
            <a:ext cx="2255509" cy="471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ct val="20000"/>
              </a:spcBef>
              <a:buFont typeface="Arial" pitchFamily="34" charset="0"/>
              <a:buNone/>
            </a:pPr>
            <a:r>
              <a:rPr lang="it-IT" altLang="it-IT" sz="2800" b="1" i="1" dirty="0" smtClean="0">
                <a:solidFill>
                  <a:srgbClr val="002060"/>
                </a:solidFill>
                <a:cs typeface="Arial" panose="020B0604020202020204" pitchFamily="34" charset="0"/>
              </a:rPr>
              <a:t>Formazione</a:t>
            </a:r>
            <a:endParaRPr lang="it-IT" altLang="it-IT" sz="2800" b="1" i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grpSp>
        <p:nvGrpSpPr>
          <p:cNvPr id="16" name="Gruppo 15"/>
          <p:cNvGrpSpPr/>
          <p:nvPr/>
        </p:nvGrpSpPr>
        <p:grpSpPr>
          <a:xfrm>
            <a:off x="5310004" y="5593471"/>
            <a:ext cx="3241384" cy="1080000"/>
            <a:chOff x="7199188" y="5498587"/>
            <a:chExt cx="3241384" cy="1080000"/>
          </a:xfrm>
        </p:grpSpPr>
        <p:pic>
          <p:nvPicPr>
            <p:cNvPr id="17" name="Picture 2" descr="C:\Users\presidenza\AppData\Local\Microsoft\Windows\Temporary Internet Files\Content.IE5\42WHE0XV\MC900288976[1].wmf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7199188" y="5598225"/>
              <a:ext cx="1333934" cy="880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3" descr="C:\Users\presidenza\AppData\Local\Microsoft\Windows\Temporary Internet Files\Content.IE5\32JTWDBQ\MM900286780[1].gif"/>
            <p:cNvPicPr>
              <a:picLocks noChangeAspect="1" noChangeArrowheads="1" noCrop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9348991" y="5498587"/>
              <a:ext cx="1091581" cy="1080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9" name="Titolo 1"/>
          <p:cNvSpPr txBox="1">
            <a:spLocks/>
          </p:cNvSpPr>
          <p:nvPr/>
        </p:nvSpPr>
        <p:spPr>
          <a:xfrm>
            <a:off x="3846366" y="436451"/>
            <a:ext cx="4705022" cy="79017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Cambiamenti</a:t>
            </a:r>
            <a:endParaRPr lang="it-IT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16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430493" y="917407"/>
            <a:ext cx="8569657" cy="128089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Paradigmi economici e sociali</a:t>
            </a:r>
            <a:endParaRPr lang="it-IT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Segnaposto contenuto 2"/>
          <p:cNvSpPr txBox="1">
            <a:spLocks/>
          </p:cNvSpPr>
          <p:nvPr/>
        </p:nvSpPr>
        <p:spPr>
          <a:xfrm>
            <a:off x="529696" y="2198297"/>
            <a:ext cx="8371249" cy="389195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Centralità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del </a:t>
            </a:r>
            <a:r>
              <a:rPr lang="en-US" sz="2800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Cliente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28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Customer Centricity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Innovazione aperta </a:t>
            </a:r>
            <a:r>
              <a:rPr lang="it-IT" sz="28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Open </a:t>
            </a:r>
            <a:r>
              <a:rPr lang="it-IT" sz="2800" i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Innovation</a:t>
            </a:r>
            <a:r>
              <a:rPr lang="it-IT" sz="28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Cooperazione aperta </a:t>
            </a:r>
            <a:r>
              <a:rPr lang="it-IT" sz="28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- Open Collaboration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Economia circolare</a:t>
            </a:r>
            <a:r>
              <a:rPr lang="it-IT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it-IT" sz="28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</a:t>
            </a:r>
            <a:r>
              <a:rPr lang="it-IT" sz="2800" i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Circular</a:t>
            </a:r>
            <a:r>
              <a:rPr lang="it-IT" sz="28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 Economy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2800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Capitali di ventura </a:t>
            </a:r>
            <a:r>
              <a:rPr lang="it-IT" sz="2800" i="1" dirty="0" smtClean="0">
                <a:solidFill>
                  <a:srgbClr val="002060"/>
                </a:solidFill>
                <a:latin typeface="Century Gothic" panose="020B0502020202020204" pitchFamily="34" charset="0"/>
              </a:rPr>
              <a:t>– Venture </a:t>
            </a:r>
            <a:r>
              <a:rPr lang="it-IT" sz="2800" i="1" dirty="0" err="1" smtClean="0">
                <a:solidFill>
                  <a:srgbClr val="002060"/>
                </a:solidFill>
                <a:latin typeface="Century Gothic" panose="020B0502020202020204" pitchFamily="34" charset="0"/>
              </a:rPr>
              <a:t>Capitals</a:t>
            </a:r>
            <a:endParaRPr lang="it-IT" sz="2800" i="1" dirty="0" smtClean="0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034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980450" y="675869"/>
            <a:ext cx="6835746" cy="84238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latin typeface="Century Gothic" panose="020B0502020202020204" pitchFamily="34" charset="0"/>
              </a:rPr>
              <a:t>Tecnologie abilitanti</a:t>
            </a:r>
            <a:endParaRPr lang="it-IT" sz="4000" dirty="0">
              <a:solidFill>
                <a:srgbClr val="C0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egnaposto contenuto 2"/>
          <p:cNvSpPr txBox="1">
            <a:spLocks/>
          </p:cNvSpPr>
          <p:nvPr/>
        </p:nvSpPr>
        <p:spPr>
          <a:xfrm>
            <a:off x="612819" y="1636028"/>
            <a:ext cx="8203377" cy="505806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Internet-of-Things (of Tasks, of Everything…)</a:t>
            </a:r>
          </a:p>
          <a:p>
            <a:r>
              <a:rPr lang="it-IT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Manifattura avanzata, Robotica collaborativa</a:t>
            </a:r>
          </a:p>
          <a:p>
            <a:r>
              <a:rPr lang="it-IT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Manifattura additiva, Stampa 3D</a:t>
            </a:r>
          </a:p>
          <a:p>
            <a:r>
              <a:rPr lang="it-IT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Connettività a banda larga, 5G</a:t>
            </a:r>
          </a:p>
          <a:p>
            <a:r>
              <a:rPr lang="it-IT" sz="2800" i="1" dirty="0" err="1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Cloud</a:t>
            </a:r>
            <a:endParaRPr lang="it-IT" sz="2800" i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it-IT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Realtà virtuale &amp; aumentata</a:t>
            </a:r>
          </a:p>
          <a:p>
            <a:r>
              <a:rPr lang="it-IT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Big Data</a:t>
            </a:r>
          </a:p>
          <a:p>
            <a:r>
              <a:rPr lang="it-IT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Analytics, machine </a:t>
            </a:r>
            <a:r>
              <a:rPr lang="it-IT" sz="2800" i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learning</a:t>
            </a:r>
            <a:endParaRPr lang="it-IT" sz="2800" i="1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it-IT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……….</a:t>
            </a:r>
            <a:endParaRPr lang="it-IT" sz="2800" i="1" dirty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890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 txBox="1">
            <a:spLocks/>
          </p:cNvSpPr>
          <p:nvPr/>
        </p:nvSpPr>
        <p:spPr>
          <a:xfrm>
            <a:off x="2981115" y="632737"/>
            <a:ext cx="5774698" cy="73886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Benefici attesi</a:t>
            </a:r>
            <a:endParaRPr lang="it-IT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grpSp>
        <p:nvGrpSpPr>
          <p:cNvPr id="26" name="Gruppo 25"/>
          <p:cNvGrpSpPr/>
          <p:nvPr/>
        </p:nvGrpSpPr>
        <p:grpSpPr>
          <a:xfrm>
            <a:off x="588097" y="1707282"/>
            <a:ext cx="8167716" cy="815307"/>
            <a:chOff x="588097" y="1707282"/>
            <a:chExt cx="8167716" cy="815307"/>
          </a:xfrm>
        </p:grpSpPr>
        <p:sp>
          <p:nvSpPr>
            <p:cNvPr id="9" name="TextBox 87"/>
            <p:cNvSpPr txBox="1"/>
            <p:nvPr/>
          </p:nvSpPr>
          <p:spPr>
            <a:xfrm>
              <a:off x="3203415" y="1802775"/>
              <a:ext cx="5552398" cy="7198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tIns="90000" bIns="90000" rtlCol="0" anchor="ctr">
              <a:noAutofit/>
            </a:bodyPr>
            <a:lstStyle/>
            <a:p>
              <a:r>
                <a:rPr lang="it-IT" b="1" dirty="0" smtClean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Maggiore flessibilità</a:t>
              </a:r>
              <a:r>
                <a:rPr lang="it-IT" b="1" dirty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it-IT" b="1" dirty="0" smtClean="0">
                  <a:latin typeface="Arial" pitchFamily="34" charset="0"/>
                  <a:cs typeface="Arial" pitchFamily="34" charset="0"/>
                </a:rPr>
                <a:t>-</a:t>
              </a:r>
              <a:r>
                <a:rPr lang="it-IT" b="1" dirty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it-IT" b="1" dirty="0" smtClean="0">
                  <a:latin typeface="Arial" pitchFamily="34" charset="0"/>
                  <a:cs typeface="Arial" pitchFamily="34" charset="0"/>
                </a:rPr>
                <a:t>produzione di piccoli lotti a costi della grande scala</a:t>
              </a:r>
            </a:p>
          </p:txBody>
        </p:sp>
        <p:cxnSp>
          <p:nvCxnSpPr>
            <p:cNvPr id="15" name="Straight Connector 22"/>
            <p:cNvCxnSpPr/>
            <p:nvPr/>
          </p:nvCxnSpPr>
          <p:spPr>
            <a:xfrm flipV="1">
              <a:off x="3149526" y="1802775"/>
              <a:ext cx="0" cy="719814"/>
            </a:xfrm>
            <a:prstGeom prst="line">
              <a:avLst/>
            </a:prstGeom>
            <a:ln w="19050">
              <a:solidFill>
                <a:srgbClr val="79A2B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5" name="Gruppo 24"/>
            <p:cNvGrpSpPr/>
            <p:nvPr/>
          </p:nvGrpSpPr>
          <p:grpSpPr>
            <a:xfrm>
              <a:off x="588097" y="1707282"/>
              <a:ext cx="2388654" cy="815307"/>
              <a:chOff x="588097" y="1707282"/>
              <a:chExt cx="2388654" cy="815307"/>
            </a:xfrm>
          </p:grpSpPr>
          <p:sp>
            <p:nvSpPr>
              <p:cNvPr id="6" name="Rectangle 69"/>
              <p:cNvSpPr/>
              <p:nvPr/>
            </p:nvSpPr>
            <p:spPr>
              <a:xfrm>
                <a:off x="733320" y="1802775"/>
                <a:ext cx="2243431" cy="719814"/>
              </a:xfrm>
              <a:prstGeom prst="rect">
                <a:avLst/>
              </a:prstGeom>
              <a:solidFill>
                <a:srgbClr val="3D6E81"/>
              </a:solidFill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r>
                  <a:rPr lang="it-IT" sz="2000" b="1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Flessibilità</a:t>
                </a:r>
              </a:p>
            </p:txBody>
          </p:sp>
          <p:pic>
            <p:nvPicPr>
              <p:cNvPr id="20" name="clipart_icons_directions"/>
              <p:cNvPicPr>
                <a:picLocks noChangeArrowheads="1"/>
              </p:cNvPicPr>
              <p:nvPr/>
            </p:nvPicPr>
            <p:blipFill>
              <a:blip r:embed="rId2" cstate="print">
                <a:lum bright="-20000" contrast="40000"/>
              </a:blip>
              <a:srcRect/>
              <a:stretch>
                <a:fillRect/>
              </a:stretch>
            </p:blipFill>
            <p:spPr bwMode="auto">
              <a:xfrm>
                <a:off x="588097" y="1707282"/>
                <a:ext cx="491257" cy="507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</p:grpSp>
      </p:grpSp>
      <p:grpSp>
        <p:nvGrpSpPr>
          <p:cNvPr id="27" name="Gruppo 26"/>
          <p:cNvGrpSpPr/>
          <p:nvPr/>
        </p:nvGrpSpPr>
        <p:grpSpPr>
          <a:xfrm>
            <a:off x="585698" y="2546578"/>
            <a:ext cx="8170115" cy="878064"/>
            <a:chOff x="585698" y="2546578"/>
            <a:chExt cx="8170115" cy="878064"/>
          </a:xfrm>
        </p:grpSpPr>
        <p:sp>
          <p:nvSpPr>
            <p:cNvPr id="8" name="Rectangle 37"/>
            <p:cNvSpPr/>
            <p:nvPr/>
          </p:nvSpPr>
          <p:spPr>
            <a:xfrm>
              <a:off x="733320" y="2704828"/>
              <a:ext cx="2243431" cy="719814"/>
            </a:xfrm>
            <a:prstGeom prst="rect">
              <a:avLst/>
            </a:prstGeom>
            <a:solidFill>
              <a:srgbClr val="3D6E8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 Velocità</a:t>
              </a:r>
            </a:p>
          </p:txBody>
        </p:sp>
        <p:sp>
          <p:nvSpPr>
            <p:cNvPr id="10" name="TextBox 88"/>
            <p:cNvSpPr txBox="1"/>
            <p:nvPr/>
          </p:nvSpPr>
          <p:spPr>
            <a:xfrm>
              <a:off x="3203414" y="2704828"/>
              <a:ext cx="5552399" cy="7198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tIns="90000" bIns="90000" rtlCol="0" anchor="ctr">
              <a:noAutofit/>
            </a:bodyPr>
            <a:lstStyle/>
            <a:p>
              <a:r>
                <a:rPr lang="it-IT" b="1" dirty="0" smtClean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Velocità più elevata </a:t>
              </a:r>
              <a:r>
                <a:rPr lang="it-IT" b="1" dirty="0" smtClean="0">
                  <a:latin typeface="Arial" pitchFamily="34" charset="0"/>
                  <a:cs typeface="Arial" pitchFamily="34" charset="0"/>
                </a:rPr>
                <a:t>– dalla prototipazione alla produzione in serie mediante nuove tecnologie</a:t>
              </a:r>
            </a:p>
          </p:txBody>
        </p:sp>
        <p:cxnSp>
          <p:nvCxnSpPr>
            <p:cNvPr id="16" name="Straight Connector 23"/>
            <p:cNvCxnSpPr/>
            <p:nvPr/>
          </p:nvCxnSpPr>
          <p:spPr>
            <a:xfrm flipV="1">
              <a:off x="3149526" y="2704828"/>
              <a:ext cx="0" cy="719814"/>
            </a:xfrm>
            <a:prstGeom prst="line">
              <a:avLst/>
            </a:prstGeom>
            <a:ln w="19050">
              <a:solidFill>
                <a:srgbClr val="79A2B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pic>
          <p:nvPicPr>
            <p:cNvPr id="21" name="clipart_icons_stopwatch"/>
            <p:cNvPicPr>
              <a:picLocks noChangeArrowheads="1"/>
            </p:cNvPicPr>
            <p:nvPr/>
          </p:nvPicPr>
          <p:blipFill>
            <a:blip r:embed="rId3" cstate="print"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585698" y="2546578"/>
              <a:ext cx="501162" cy="551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" name="Gruppo 27"/>
          <p:cNvGrpSpPr/>
          <p:nvPr/>
        </p:nvGrpSpPr>
        <p:grpSpPr>
          <a:xfrm>
            <a:off x="583813" y="3448308"/>
            <a:ext cx="8172000" cy="878385"/>
            <a:chOff x="583813" y="3448308"/>
            <a:chExt cx="8172000" cy="878385"/>
          </a:xfrm>
        </p:grpSpPr>
        <p:sp>
          <p:nvSpPr>
            <p:cNvPr id="5" name="Rectangle 38"/>
            <p:cNvSpPr/>
            <p:nvPr/>
          </p:nvSpPr>
          <p:spPr>
            <a:xfrm>
              <a:off x="733320" y="3606879"/>
              <a:ext cx="2243431" cy="719814"/>
            </a:xfrm>
            <a:prstGeom prst="rect">
              <a:avLst/>
            </a:prstGeom>
            <a:solidFill>
              <a:srgbClr val="3D6E8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Produttività</a:t>
              </a:r>
            </a:p>
          </p:txBody>
        </p:sp>
        <p:sp>
          <p:nvSpPr>
            <p:cNvPr id="11" name="TextBox 89"/>
            <p:cNvSpPr txBox="1"/>
            <p:nvPr/>
          </p:nvSpPr>
          <p:spPr>
            <a:xfrm>
              <a:off x="3203414" y="3606879"/>
              <a:ext cx="5552399" cy="7198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tIns="90000" bIns="90000" rtlCol="0" anchor="ctr">
              <a:noAutofit/>
            </a:bodyPr>
            <a:lstStyle/>
            <a:p>
              <a:r>
                <a:rPr lang="it-IT" b="1" dirty="0" smtClean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Produttività più spinta</a:t>
              </a:r>
              <a:r>
                <a:rPr lang="it-IT" b="1" dirty="0" smtClean="0">
                  <a:latin typeface="Arial" pitchFamily="34" charset="0"/>
                  <a:cs typeface="Arial" pitchFamily="34" charset="0"/>
                </a:rPr>
                <a:t> – tempi di </a:t>
              </a:r>
              <a:r>
                <a:rPr lang="it-IT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set-up più brevi, riduzione di errori e fermi macchina</a:t>
              </a:r>
            </a:p>
          </p:txBody>
        </p:sp>
        <p:cxnSp>
          <p:nvCxnSpPr>
            <p:cNvPr id="17" name="Straight Connector 24"/>
            <p:cNvCxnSpPr/>
            <p:nvPr/>
          </p:nvCxnSpPr>
          <p:spPr>
            <a:xfrm flipV="1">
              <a:off x="3149526" y="3606879"/>
              <a:ext cx="0" cy="719814"/>
            </a:xfrm>
            <a:prstGeom prst="line">
              <a:avLst/>
            </a:prstGeom>
            <a:ln w="19050">
              <a:solidFill>
                <a:srgbClr val="79A2B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pic>
          <p:nvPicPr>
            <p:cNvPr id="22" name="clipart_icons_analysis"/>
            <p:cNvPicPr>
              <a:picLocks noChangeArrowheads="1"/>
            </p:cNvPicPr>
            <p:nvPr/>
          </p:nvPicPr>
          <p:blipFill>
            <a:blip r:embed="rId4" cstate="print"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583813" y="3448308"/>
              <a:ext cx="508941" cy="507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9" name="Gruppo 28"/>
          <p:cNvGrpSpPr/>
          <p:nvPr/>
        </p:nvGrpSpPr>
        <p:grpSpPr>
          <a:xfrm>
            <a:off x="588097" y="4395970"/>
            <a:ext cx="8167716" cy="832775"/>
            <a:chOff x="588097" y="4395970"/>
            <a:chExt cx="8167716" cy="832775"/>
          </a:xfrm>
        </p:grpSpPr>
        <p:sp>
          <p:nvSpPr>
            <p:cNvPr id="7" name="Rectangle 39"/>
            <p:cNvSpPr/>
            <p:nvPr/>
          </p:nvSpPr>
          <p:spPr>
            <a:xfrm>
              <a:off x="733320" y="4508931"/>
              <a:ext cx="2243431" cy="719814"/>
            </a:xfrm>
            <a:prstGeom prst="rect">
              <a:avLst/>
            </a:prstGeom>
            <a:solidFill>
              <a:srgbClr val="3D6E8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Qualità</a:t>
              </a:r>
            </a:p>
          </p:txBody>
        </p:sp>
        <p:sp>
          <p:nvSpPr>
            <p:cNvPr id="12" name="TextBox 90"/>
            <p:cNvSpPr txBox="1"/>
            <p:nvPr/>
          </p:nvSpPr>
          <p:spPr>
            <a:xfrm>
              <a:off x="3203414" y="4508931"/>
              <a:ext cx="5552399" cy="7198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tIns="90000" bIns="90000" rtlCol="0" anchor="ctr">
              <a:noAutofit/>
            </a:bodyPr>
            <a:lstStyle/>
            <a:p>
              <a:r>
                <a:rPr lang="it-IT" b="1" dirty="0" smtClean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Migliore qualità e minore scarto </a:t>
              </a:r>
              <a:r>
                <a:rPr lang="it-IT" b="1" dirty="0" smtClean="0">
                  <a:latin typeface="Arial" pitchFamily="34" charset="0"/>
                  <a:cs typeface="Arial" pitchFamily="34" charset="0"/>
                </a:rPr>
                <a:t>– monitoraggio della produzione in tempo reale</a:t>
              </a:r>
            </a:p>
          </p:txBody>
        </p:sp>
        <p:cxnSp>
          <p:nvCxnSpPr>
            <p:cNvPr id="18" name="Straight Connector 25"/>
            <p:cNvCxnSpPr/>
            <p:nvPr/>
          </p:nvCxnSpPr>
          <p:spPr>
            <a:xfrm flipV="1">
              <a:off x="3149526" y="4508931"/>
              <a:ext cx="0" cy="719814"/>
            </a:xfrm>
            <a:prstGeom prst="line">
              <a:avLst/>
            </a:prstGeom>
            <a:ln w="19050">
              <a:solidFill>
                <a:srgbClr val="79A2B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pic>
          <p:nvPicPr>
            <p:cNvPr id="23" name="clipart_icons_clipboard"/>
            <p:cNvPicPr>
              <a:picLocks noChangeArrowheads="1"/>
            </p:cNvPicPr>
            <p:nvPr/>
          </p:nvPicPr>
          <p:blipFill>
            <a:blip r:embed="rId5" cstate="print"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588097" y="4395970"/>
              <a:ext cx="491257" cy="507045"/>
            </a:xfrm>
            <a:prstGeom prst="rect">
              <a:avLst/>
            </a:prstGeom>
            <a:noFill/>
            <a:ln w="9525" algn="ctr">
              <a:noFill/>
              <a:miter lim="800000"/>
              <a:headEnd type="none" w="lg" len="lg"/>
              <a:tailEnd type="none" w="lg" len="lg"/>
            </a:ln>
          </p:spPr>
        </p:pic>
      </p:grpSp>
      <p:grpSp>
        <p:nvGrpSpPr>
          <p:cNvPr id="30" name="Gruppo 29"/>
          <p:cNvGrpSpPr/>
          <p:nvPr/>
        </p:nvGrpSpPr>
        <p:grpSpPr>
          <a:xfrm>
            <a:off x="588098" y="5302995"/>
            <a:ext cx="8167715" cy="827802"/>
            <a:chOff x="588098" y="5302995"/>
            <a:chExt cx="8167715" cy="827802"/>
          </a:xfrm>
        </p:grpSpPr>
        <p:sp>
          <p:nvSpPr>
            <p:cNvPr id="13" name="Rectangle 49"/>
            <p:cNvSpPr/>
            <p:nvPr/>
          </p:nvSpPr>
          <p:spPr>
            <a:xfrm>
              <a:off x="733320" y="5410983"/>
              <a:ext cx="2243431" cy="719814"/>
            </a:xfrm>
            <a:prstGeom prst="rect">
              <a:avLst/>
            </a:prstGeom>
            <a:solidFill>
              <a:srgbClr val="3D6E81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0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Prodotti Competitivi</a:t>
              </a:r>
            </a:p>
          </p:txBody>
        </p:sp>
        <p:sp>
          <p:nvSpPr>
            <p:cNvPr id="14" name="TextBox 51"/>
            <p:cNvSpPr txBox="1"/>
            <p:nvPr/>
          </p:nvSpPr>
          <p:spPr>
            <a:xfrm>
              <a:off x="3203414" y="5410983"/>
              <a:ext cx="5552399" cy="719814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tIns="90000" bIns="90000" rtlCol="0" anchor="ctr">
              <a:noAutofit/>
            </a:bodyPr>
            <a:lstStyle/>
            <a:p>
              <a:r>
                <a:rPr lang="it-IT" b="1" dirty="0" smtClean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Superiore competitività </a:t>
              </a:r>
              <a:r>
                <a:rPr lang="it-IT" b="1" dirty="0" smtClean="0">
                  <a:latin typeface="Arial" pitchFamily="34" charset="0"/>
                  <a:cs typeface="Arial" pitchFamily="34" charset="0"/>
                </a:rPr>
                <a:t>– valore aggiunto grazie alla tecnologia </a:t>
              </a:r>
              <a:r>
                <a:rPr lang="it-IT" b="1" dirty="0" err="1" smtClean="0">
                  <a:latin typeface="Arial" pitchFamily="34" charset="0"/>
                  <a:cs typeface="Arial" pitchFamily="34" charset="0"/>
                </a:rPr>
                <a:t>IoT</a:t>
              </a:r>
              <a:r>
                <a:rPr lang="it-IT" b="1" dirty="0" smtClean="0">
                  <a:latin typeface="Arial" pitchFamily="34" charset="0"/>
                  <a:cs typeface="Arial" pitchFamily="34" charset="0"/>
                </a:rPr>
                <a:t> e </a:t>
              </a:r>
              <a:r>
                <a:rPr lang="it-IT" b="1" dirty="0" err="1" smtClean="0">
                  <a:latin typeface="Arial" pitchFamily="34" charset="0"/>
                  <a:cs typeface="Arial" pitchFamily="34" charset="0"/>
                </a:rPr>
                <a:t>IIoT</a:t>
              </a:r>
              <a:r>
                <a:rPr lang="it-IT" b="1" dirty="0" smtClean="0">
                  <a:solidFill>
                    <a:srgbClr val="DC6E0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it-IT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9" name="Straight Connector 26"/>
            <p:cNvCxnSpPr/>
            <p:nvPr/>
          </p:nvCxnSpPr>
          <p:spPr>
            <a:xfrm flipV="1">
              <a:off x="3149526" y="5410983"/>
              <a:ext cx="0" cy="719814"/>
            </a:xfrm>
            <a:prstGeom prst="line">
              <a:avLst/>
            </a:prstGeom>
            <a:ln w="19050">
              <a:solidFill>
                <a:srgbClr val="79A2B3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6"/>
            </a:lnRef>
            <a:fillRef idx="0">
              <a:schemeClr val="accent6"/>
            </a:fillRef>
            <a:effectRef idx="1">
              <a:schemeClr val="accent6"/>
            </a:effectRef>
            <a:fontRef idx="minor">
              <a:schemeClr val="tx1"/>
            </a:fontRef>
          </p:style>
        </p:cxnSp>
        <p:pic>
          <p:nvPicPr>
            <p:cNvPr id="24" name="clipart_icons_ITtablet"/>
            <p:cNvPicPr>
              <a:picLocks noChangeArrowheads="1"/>
            </p:cNvPicPr>
            <p:nvPr/>
          </p:nvPicPr>
          <p:blipFill>
            <a:blip r:embed="rId6" cstate="print">
              <a:lum bright="-20000" contrast="40000"/>
            </a:blip>
            <a:srcRect/>
            <a:stretch>
              <a:fillRect/>
            </a:stretch>
          </p:blipFill>
          <p:spPr bwMode="auto">
            <a:xfrm>
              <a:off x="588098" y="5302995"/>
              <a:ext cx="491258" cy="5070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639173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708030" y="762133"/>
            <a:ext cx="7332455" cy="738864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Piano Nazionale Industria 4.0</a:t>
            </a:r>
            <a:endParaRPr lang="it-IT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43466" y="1695906"/>
            <a:ext cx="8497019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Ø"/>
              <a:defRPr/>
            </a:pPr>
            <a:r>
              <a:rPr lang="en-US" sz="2800" i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Direttrici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2800" i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principali</a:t>
            </a:r>
            <a:endParaRPr lang="en-US" sz="2800" i="1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ü"/>
              <a:defRPr/>
            </a:pP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Promuovere</a:t>
            </a:r>
            <a:r>
              <a:rPr lang="en-US" sz="2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investimenti</a:t>
            </a:r>
            <a:r>
              <a:rPr lang="en-US" sz="2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privati</a:t>
            </a:r>
            <a:r>
              <a:rPr lang="en-US" sz="2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in </a:t>
            </a: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innovazione</a:t>
            </a:r>
            <a:endParaRPr lang="en-US" sz="2800" i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ü"/>
              <a:defRPr/>
            </a:pPr>
            <a:r>
              <a:rPr lang="en-US" sz="2800" i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Sviluppare</a:t>
            </a:r>
            <a:r>
              <a:rPr lang="en-US" sz="2800" i="1" u="sng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e </a:t>
            </a:r>
            <a:r>
              <a:rPr lang="en-US" sz="2800" i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rafforzare</a:t>
            </a:r>
            <a:r>
              <a:rPr lang="en-US" sz="2800" i="1" u="sng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800" i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competenze</a:t>
            </a:r>
            <a:endParaRPr lang="en-US" sz="2800" i="1" u="sng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lvl="1">
              <a:spcBef>
                <a:spcPts val="300"/>
              </a:spcBef>
              <a:spcAft>
                <a:spcPts val="300"/>
              </a:spcAft>
              <a:buSzPct val="110000"/>
              <a:defRPr/>
            </a:pPr>
            <a:endParaRPr lang="en-US" sz="2800" i="1" u="sng" dirty="0" smtClean="0">
              <a:solidFill>
                <a:schemeClr val="bg2"/>
              </a:solidFill>
              <a:latin typeface="Century Gothic" panose="020B0502020202020204" pitchFamily="34" charset="0"/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Ø"/>
              <a:defRPr/>
            </a:pPr>
            <a:r>
              <a:rPr lang="en-US" sz="2800" i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Direttrici</a:t>
            </a: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 di </a:t>
            </a:r>
            <a:r>
              <a:rPr lang="en-US" sz="2800" i="1" dirty="0" err="1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accompagnamento</a:t>
            </a:r>
            <a:endParaRPr lang="en-US" sz="2800" i="1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ü"/>
              <a:defRPr/>
            </a:pP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Promuovere</a:t>
            </a:r>
            <a:r>
              <a:rPr lang="en-US" sz="2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la </a:t>
            </a: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realizzazione</a:t>
            </a:r>
            <a:r>
              <a:rPr lang="en-US" sz="2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di </a:t>
            </a: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infrastrutture</a:t>
            </a:r>
            <a:r>
              <a:rPr lang="en-US" sz="2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abilitanti</a:t>
            </a:r>
            <a:endParaRPr lang="en-US" sz="2800" i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ü"/>
              <a:defRPr/>
            </a:pP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Incrementare</a:t>
            </a:r>
            <a:r>
              <a:rPr lang="en-US" sz="2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gli</a:t>
            </a:r>
            <a:r>
              <a:rPr lang="en-US" sz="2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strumenti</a:t>
            </a:r>
            <a:r>
              <a:rPr lang="en-US" sz="2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pubblici</a:t>
            </a:r>
            <a:r>
              <a:rPr lang="en-US" sz="28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di </a:t>
            </a:r>
            <a:r>
              <a:rPr lang="en-US" sz="28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supporto</a:t>
            </a:r>
            <a:endParaRPr lang="en-US" sz="2800" i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385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906438" y="589605"/>
            <a:ext cx="7134048" cy="134271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Sviluppare e Rafforzare Competenze</a:t>
            </a:r>
            <a:endParaRPr lang="it-IT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519680" y="1784439"/>
            <a:ext cx="8366429" cy="4478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55600" indent="-355600">
              <a:spcBef>
                <a:spcPts val="30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2400" i="1" dirty="0" err="1" smtClean="0">
                <a:latin typeface="Century Gothic" panose="020B0502020202020204" pitchFamily="34" charset="0"/>
              </a:rPr>
              <a:t>Creazione</a:t>
            </a:r>
            <a:r>
              <a:rPr lang="en-US" sz="2400" i="1" dirty="0" smtClean="0">
                <a:latin typeface="Century Gothic" panose="020B0502020202020204" pitchFamily="34" charset="0"/>
              </a:rPr>
              <a:t> di </a:t>
            </a:r>
            <a:r>
              <a:rPr lang="en-US" sz="2400" i="1" dirty="0" err="1" smtClean="0">
                <a:latin typeface="Century Gothic" panose="020B0502020202020204" pitchFamily="34" charset="0"/>
              </a:rPr>
              <a:t>una</a:t>
            </a:r>
            <a:r>
              <a:rPr lang="en-US" sz="2400" i="1" dirty="0" smtClean="0">
                <a:latin typeface="Century Gothic" panose="020B0502020202020204" pitchFamily="34" charset="0"/>
              </a:rPr>
              <a:t> rete di</a:t>
            </a:r>
            <a:endParaRPr lang="en-US" sz="2400" b="1" i="1" dirty="0" smtClean="0">
              <a:latin typeface="Century Gothic" panose="020B0502020202020204" pitchFamily="34" charset="0"/>
            </a:endParaRP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ü"/>
              <a:defRPr/>
            </a:pP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Digital Innovation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Hub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Centrati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intorno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alle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articolazioni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locali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di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Confindustria</a:t>
            </a:r>
            <a:endParaRPr lang="en-US" sz="2400" i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1200"/>
              </a:spcAft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Ponte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tra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impresa,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ricerca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e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finanza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marL="914400" lvl="1" indent="-457200">
              <a:spcBef>
                <a:spcPts val="300"/>
              </a:spcBef>
              <a:spcAft>
                <a:spcPts val="300"/>
              </a:spcAft>
              <a:buSzPct val="110000"/>
              <a:buFont typeface="Wingdings" panose="05000000000000000000" pitchFamily="2" charset="2"/>
              <a:buChar char="ü"/>
              <a:defRPr/>
            </a:pP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Century Gothic" panose="020B0502020202020204" pitchFamily="34" charset="0"/>
              </a:rPr>
              <a:t>Competence Center</a:t>
            </a: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2400" i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Centrati</a:t>
            </a:r>
            <a:r>
              <a:rPr lang="en-US" sz="2400" i="1" u="sng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400" i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intorno</a:t>
            </a:r>
            <a:r>
              <a:rPr lang="en-US" sz="2400" i="1" u="sng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a </a:t>
            </a:r>
            <a:r>
              <a:rPr lang="en-US" sz="2400" i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Poli</a:t>
            </a:r>
            <a:r>
              <a:rPr lang="en-US" sz="2400" i="1" u="sng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400" i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Accademici</a:t>
            </a:r>
            <a:r>
              <a:rPr lang="en-US" sz="2400" i="1" u="sng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di </a:t>
            </a:r>
            <a:r>
              <a:rPr lang="en-US" sz="2400" i="1" u="sng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Eccellenza</a:t>
            </a:r>
            <a:endParaRPr lang="en-US" sz="2400" i="1" u="sng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Focalizzati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su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aree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tecnologiche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specifiche</a:t>
            </a:r>
            <a:r>
              <a:rPr lang="en-US" sz="2400" i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 e </a:t>
            </a:r>
            <a:r>
              <a:rPr lang="en-US" sz="2400" i="1" dirty="0" err="1" smtClean="0">
                <a:solidFill>
                  <a:srgbClr val="0070C0"/>
                </a:solidFill>
                <a:latin typeface="Century Gothic" panose="020B0502020202020204" pitchFamily="34" charset="0"/>
              </a:rPr>
              <a:t>complementari</a:t>
            </a:r>
            <a:endParaRPr lang="en-US" sz="2400" i="1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4856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1373</Words>
  <Application>Microsoft Macintosh PowerPoint</Application>
  <PresentationFormat>Presentazione su schermo (4:3)</PresentationFormat>
  <Paragraphs>176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Tema di Office</vt:lpstr>
      <vt:lpstr>Il Ruolo della Federico II nel Campania DIH  e il Competence Center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Task Force di Ateneo (TFDA)  Industria 4.0 e Sviluppo Sostenibile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GRAZIE</vt:lpstr>
    </vt:vector>
  </TitlesOfParts>
  <Company>UNINA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Piero Salatino</dc:creator>
  <cp:lastModifiedBy>Piero Salatino</cp:lastModifiedBy>
  <cp:revision>163</cp:revision>
  <dcterms:created xsi:type="dcterms:W3CDTF">2016-12-03T06:15:37Z</dcterms:created>
  <dcterms:modified xsi:type="dcterms:W3CDTF">2017-12-19T14:14:52Z</dcterms:modified>
</cp:coreProperties>
</file>