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256" r:id="rId2"/>
    <p:sldId id="437" r:id="rId3"/>
    <p:sldId id="469" r:id="rId4"/>
    <p:sldId id="470" r:id="rId5"/>
    <p:sldId id="471" r:id="rId6"/>
    <p:sldId id="411" r:id="rId7"/>
    <p:sldId id="430" r:id="rId8"/>
    <p:sldId id="412" r:id="rId9"/>
    <p:sldId id="472" r:id="rId10"/>
    <p:sldId id="441" r:id="rId11"/>
    <p:sldId id="461" r:id="rId12"/>
    <p:sldId id="462" r:id="rId13"/>
    <p:sldId id="463" r:id="rId14"/>
    <p:sldId id="459" r:id="rId15"/>
    <p:sldId id="434" r:id="rId16"/>
    <p:sldId id="422" r:id="rId17"/>
    <p:sldId id="448" r:id="rId18"/>
    <p:sldId id="444" r:id="rId19"/>
    <p:sldId id="474" r:id="rId20"/>
    <p:sldId id="475" r:id="rId21"/>
    <p:sldId id="476" r:id="rId22"/>
    <p:sldId id="477" r:id="rId23"/>
    <p:sldId id="455" r:id="rId24"/>
    <p:sldId id="446" r:id="rId25"/>
    <p:sldId id="447" r:id="rId26"/>
    <p:sldId id="456" r:id="rId27"/>
    <p:sldId id="449" r:id="rId28"/>
    <p:sldId id="457" r:id="rId29"/>
    <p:sldId id="451" r:id="rId30"/>
    <p:sldId id="452" r:id="rId31"/>
    <p:sldId id="453" r:id="rId32"/>
    <p:sldId id="466" r:id="rId33"/>
    <p:sldId id="458" r:id="rId34"/>
    <p:sldId id="376" r:id="rId35"/>
    <p:sldId id="473" r:id="rId36"/>
    <p:sldId id="464" r:id="rId37"/>
    <p:sldId id="465" r:id="rId38"/>
    <p:sldId id="467" r:id="rId39"/>
    <p:sldId id="468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D1A"/>
    <a:srgbClr val="000000"/>
    <a:srgbClr val="C338BE"/>
    <a:srgbClr val="53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9" autoAdjust="0"/>
    <p:restoredTop sz="84282" autoAdjust="0"/>
  </p:normalViewPr>
  <p:slideViewPr>
    <p:cSldViewPr>
      <p:cViewPr>
        <p:scale>
          <a:sx n="87" d="100"/>
          <a:sy n="87" d="100"/>
        </p:scale>
        <p:origin x="1584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38DBB-BB24-4FAD-A0DA-B49927B215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104A3-9030-4235-9614-BC98ACE3D0EC}">
      <dgm:prSet phldrT="[Text]" custT="1"/>
      <dgm:spPr/>
      <dgm:t>
        <a:bodyPr/>
        <a:lstStyle/>
        <a:p>
          <a:r>
            <a:rPr lang="en-US" sz="2000" dirty="0" smtClean="0">
              <a:latin typeface="Century Gothic" pitchFamily="34" charset="0"/>
            </a:rPr>
            <a:t>New opportunities for data aggregation, integration, and sharing </a:t>
          </a:r>
          <a:endParaRPr lang="en-US" sz="2000" dirty="0">
            <a:latin typeface="Century Gothic" pitchFamily="34" charset="0"/>
          </a:endParaRPr>
        </a:p>
      </dgm:t>
    </dgm:pt>
    <dgm:pt modelId="{BEB2E318-654E-4BA8-87E8-4CC1DE28AB0C}" type="parTrans" cxnId="{EA39A839-3ABE-4B4E-812B-37C099B65023}">
      <dgm:prSet/>
      <dgm:spPr/>
      <dgm:t>
        <a:bodyPr/>
        <a:lstStyle/>
        <a:p>
          <a:endParaRPr lang="en-US" sz="1600"/>
        </a:p>
      </dgm:t>
    </dgm:pt>
    <dgm:pt modelId="{B33CB114-808E-4622-96A7-3DDC2EEBA01B}" type="sibTrans" cxnId="{EA39A839-3ABE-4B4E-812B-37C099B65023}">
      <dgm:prSet/>
      <dgm:spPr/>
      <dgm:t>
        <a:bodyPr/>
        <a:lstStyle/>
        <a:p>
          <a:endParaRPr lang="en-US" sz="1600"/>
        </a:p>
      </dgm:t>
    </dgm:pt>
    <dgm:pt modelId="{5E03ABA6-3DF3-48C6-AA11-60C54278CFEF}">
      <dgm:prSet phldrT="[Text]" custT="1"/>
      <dgm:spPr/>
      <dgm:t>
        <a:bodyPr/>
        <a:lstStyle/>
        <a:p>
          <a:r>
            <a:rPr lang="en-US" sz="2000" dirty="0" smtClean="0">
              <a:latin typeface="Century Gothic" pitchFamily="34" charset="0"/>
            </a:rPr>
            <a:t>Data-driven decision making for reducing risks and </a:t>
          </a:r>
          <a:r>
            <a:rPr lang="en-US" sz="2000" dirty="0" smtClean="0">
              <a:latin typeface="Century Gothic" pitchFamily="34" charset="0"/>
            </a:rPr>
            <a:t>increasing </a:t>
          </a:r>
          <a:r>
            <a:rPr lang="en-US" sz="2000" dirty="0" smtClean="0">
              <a:latin typeface="Century Gothic" pitchFamily="34" charset="0"/>
            </a:rPr>
            <a:t>revenue</a:t>
          </a:r>
          <a:endParaRPr lang="en-US" sz="2000" dirty="0">
            <a:latin typeface="Century Gothic" pitchFamily="34" charset="0"/>
          </a:endParaRPr>
        </a:p>
      </dgm:t>
    </dgm:pt>
    <dgm:pt modelId="{7B0C0776-DBAD-439C-A153-70C3FD4CEA57}" type="parTrans" cxnId="{BB2E307A-F9E9-4EBE-88B0-A12982880B53}">
      <dgm:prSet/>
      <dgm:spPr/>
      <dgm:t>
        <a:bodyPr/>
        <a:lstStyle/>
        <a:p>
          <a:endParaRPr lang="en-US" sz="1600"/>
        </a:p>
      </dgm:t>
    </dgm:pt>
    <dgm:pt modelId="{361987E7-B225-49EC-950B-0380FEF3AA44}" type="sibTrans" cxnId="{BB2E307A-F9E9-4EBE-88B0-A12982880B53}">
      <dgm:prSet/>
      <dgm:spPr/>
      <dgm:t>
        <a:bodyPr/>
        <a:lstStyle/>
        <a:p>
          <a:endParaRPr lang="en-US" sz="1600"/>
        </a:p>
      </dgm:t>
    </dgm:pt>
    <dgm:pt modelId="{9C3B4BE5-2E06-49CD-9EF8-1792BC00A5B9}">
      <dgm:prSet phldrT="[Text]" custT="1"/>
      <dgm:spPr/>
      <dgm:t>
        <a:bodyPr/>
        <a:lstStyle/>
        <a:p>
          <a:r>
            <a:rPr lang="en-US" sz="2000" dirty="0" smtClean="0">
              <a:latin typeface="Century Gothic" pitchFamily="34" charset="0"/>
            </a:rPr>
            <a:t>New capabilities and paradigms</a:t>
          </a:r>
          <a:endParaRPr lang="en-US" sz="2000" dirty="0">
            <a:latin typeface="Century Gothic" pitchFamily="34" charset="0"/>
          </a:endParaRPr>
        </a:p>
      </dgm:t>
    </dgm:pt>
    <dgm:pt modelId="{3396A23F-8CC8-467C-9713-62EECC161FCD}" type="parTrans" cxnId="{CDDF2FEA-7C5A-4C4A-8794-5FB16B685BFB}">
      <dgm:prSet/>
      <dgm:spPr/>
      <dgm:t>
        <a:bodyPr/>
        <a:lstStyle/>
        <a:p>
          <a:endParaRPr lang="en-US" sz="1600"/>
        </a:p>
      </dgm:t>
    </dgm:pt>
    <dgm:pt modelId="{CCDBE914-56D8-4FFF-86E6-C7F59B7F8932}" type="sibTrans" cxnId="{CDDF2FEA-7C5A-4C4A-8794-5FB16B685BFB}">
      <dgm:prSet/>
      <dgm:spPr/>
      <dgm:t>
        <a:bodyPr/>
        <a:lstStyle/>
        <a:p>
          <a:endParaRPr lang="en-US" sz="1600"/>
        </a:p>
      </dgm:t>
    </dgm:pt>
    <dgm:pt modelId="{3062E6AE-8589-46E9-AE1E-F9E7522E0390}" type="pres">
      <dgm:prSet presAssocID="{74338DBB-BB24-4FAD-A0DA-B49927B215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C810462-03E2-4CA4-A946-91F3BBC4A728}" type="pres">
      <dgm:prSet presAssocID="{74338DBB-BB24-4FAD-A0DA-B49927B21550}" presName="Name1" presStyleCnt="0"/>
      <dgm:spPr/>
    </dgm:pt>
    <dgm:pt modelId="{2C8EFE64-5806-4BBA-8CD4-3540ABE86FF9}" type="pres">
      <dgm:prSet presAssocID="{74338DBB-BB24-4FAD-A0DA-B49927B21550}" presName="cycle" presStyleCnt="0"/>
      <dgm:spPr/>
    </dgm:pt>
    <dgm:pt modelId="{92DBBCAE-1C59-488C-8B66-426AC2EAAF03}" type="pres">
      <dgm:prSet presAssocID="{74338DBB-BB24-4FAD-A0DA-B49927B21550}" presName="srcNode" presStyleLbl="node1" presStyleIdx="0" presStyleCnt="3"/>
      <dgm:spPr/>
    </dgm:pt>
    <dgm:pt modelId="{CE10862C-B88C-4E9A-8653-3B124DFA6E94}" type="pres">
      <dgm:prSet presAssocID="{74338DBB-BB24-4FAD-A0DA-B49927B21550}" presName="conn" presStyleLbl="parChTrans1D2" presStyleIdx="0" presStyleCnt="1"/>
      <dgm:spPr/>
      <dgm:t>
        <a:bodyPr/>
        <a:lstStyle/>
        <a:p>
          <a:endParaRPr lang="en-US"/>
        </a:p>
      </dgm:t>
    </dgm:pt>
    <dgm:pt modelId="{C3113EF8-8E5F-4CCE-ACEC-15A2B189D3E8}" type="pres">
      <dgm:prSet presAssocID="{74338DBB-BB24-4FAD-A0DA-B49927B21550}" presName="extraNode" presStyleLbl="node1" presStyleIdx="0" presStyleCnt="3"/>
      <dgm:spPr/>
    </dgm:pt>
    <dgm:pt modelId="{DAE3DC0B-8183-4143-BABC-001E77F6783F}" type="pres">
      <dgm:prSet presAssocID="{74338DBB-BB24-4FAD-A0DA-B49927B21550}" presName="dstNode" presStyleLbl="node1" presStyleIdx="0" presStyleCnt="3"/>
      <dgm:spPr/>
    </dgm:pt>
    <dgm:pt modelId="{6969DC05-0886-42DF-82B7-D24A53BC1894}" type="pres">
      <dgm:prSet presAssocID="{0A8104A3-9030-4235-9614-BC98ACE3D0E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257BB-7DF7-46D9-A67A-AE3274BF249B}" type="pres">
      <dgm:prSet presAssocID="{0A8104A3-9030-4235-9614-BC98ACE3D0EC}" presName="accent_1" presStyleCnt="0"/>
      <dgm:spPr/>
    </dgm:pt>
    <dgm:pt modelId="{9E312D37-1029-4A1B-B186-A5A3EF0BD4B4}" type="pres">
      <dgm:prSet presAssocID="{0A8104A3-9030-4235-9614-BC98ACE3D0EC}" presName="accentRepeatNode" presStyleLbl="solidFgAcc1" presStyleIdx="0" presStyleCnt="3"/>
      <dgm:spPr/>
    </dgm:pt>
    <dgm:pt modelId="{779D1B05-8B54-45B0-A822-FC9D09DFFACE}" type="pres">
      <dgm:prSet presAssocID="{5E03ABA6-3DF3-48C6-AA11-60C54278CF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F6F5F-D9A5-4434-B240-A8E2741C70FF}" type="pres">
      <dgm:prSet presAssocID="{5E03ABA6-3DF3-48C6-AA11-60C54278CFEF}" presName="accent_2" presStyleCnt="0"/>
      <dgm:spPr/>
    </dgm:pt>
    <dgm:pt modelId="{3B179D3D-41E1-45D4-BA83-6498C89FE7C0}" type="pres">
      <dgm:prSet presAssocID="{5E03ABA6-3DF3-48C6-AA11-60C54278CFEF}" presName="accentRepeatNode" presStyleLbl="solidFgAcc1" presStyleIdx="1" presStyleCnt="3"/>
      <dgm:spPr/>
    </dgm:pt>
    <dgm:pt modelId="{1049C493-4DDC-42B9-8132-EE8360DA1D18}" type="pres">
      <dgm:prSet presAssocID="{9C3B4BE5-2E06-49CD-9EF8-1792BC00A5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DD80-B0C2-4828-B9C5-8AEACA702076}" type="pres">
      <dgm:prSet presAssocID="{9C3B4BE5-2E06-49CD-9EF8-1792BC00A5B9}" presName="accent_3" presStyleCnt="0"/>
      <dgm:spPr/>
    </dgm:pt>
    <dgm:pt modelId="{C1B8ECCF-A2C6-41F5-BEF6-CBA216923229}" type="pres">
      <dgm:prSet presAssocID="{9C3B4BE5-2E06-49CD-9EF8-1792BC00A5B9}" presName="accentRepeatNode" presStyleLbl="solidFgAcc1" presStyleIdx="2" presStyleCnt="3"/>
      <dgm:spPr/>
    </dgm:pt>
  </dgm:ptLst>
  <dgm:cxnLst>
    <dgm:cxn modelId="{BB2E307A-F9E9-4EBE-88B0-A12982880B53}" srcId="{74338DBB-BB24-4FAD-A0DA-B49927B21550}" destId="{5E03ABA6-3DF3-48C6-AA11-60C54278CFEF}" srcOrd="1" destOrd="0" parTransId="{7B0C0776-DBAD-439C-A153-70C3FD4CEA57}" sibTransId="{361987E7-B225-49EC-950B-0380FEF3AA44}"/>
    <dgm:cxn modelId="{0A8019B6-3340-C643-8BA9-3394D3BF39CA}" type="presOf" srcId="{5E03ABA6-3DF3-48C6-AA11-60C54278CFEF}" destId="{779D1B05-8B54-45B0-A822-FC9D09DFFACE}" srcOrd="0" destOrd="0" presId="urn:microsoft.com/office/officeart/2008/layout/VerticalCurvedList"/>
    <dgm:cxn modelId="{EA39A839-3ABE-4B4E-812B-37C099B65023}" srcId="{74338DBB-BB24-4FAD-A0DA-B49927B21550}" destId="{0A8104A3-9030-4235-9614-BC98ACE3D0EC}" srcOrd="0" destOrd="0" parTransId="{BEB2E318-654E-4BA8-87E8-4CC1DE28AB0C}" sibTransId="{B33CB114-808E-4622-96A7-3DDC2EEBA01B}"/>
    <dgm:cxn modelId="{14C662B3-5173-144A-AB19-15237F1AD315}" type="presOf" srcId="{0A8104A3-9030-4235-9614-BC98ACE3D0EC}" destId="{6969DC05-0886-42DF-82B7-D24A53BC1894}" srcOrd="0" destOrd="0" presId="urn:microsoft.com/office/officeart/2008/layout/VerticalCurvedList"/>
    <dgm:cxn modelId="{6764701D-F127-6044-9C3E-F34E2EF90A2C}" type="presOf" srcId="{74338DBB-BB24-4FAD-A0DA-B49927B21550}" destId="{3062E6AE-8589-46E9-AE1E-F9E7522E0390}" srcOrd="0" destOrd="0" presId="urn:microsoft.com/office/officeart/2008/layout/VerticalCurvedList"/>
    <dgm:cxn modelId="{01CFA008-9B5C-BB41-B86E-A2FF6BB5D481}" type="presOf" srcId="{B33CB114-808E-4622-96A7-3DDC2EEBA01B}" destId="{CE10862C-B88C-4E9A-8653-3B124DFA6E94}" srcOrd="0" destOrd="0" presId="urn:microsoft.com/office/officeart/2008/layout/VerticalCurvedList"/>
    <dgm:cxn modelId="{CDDF2FEA-7C5A-4C4A-8794-5FB16B685BFB}" srcId="{74338DBB-BB24-4FAD-A0DA-B49927B21550}" destId="{9C3B4BE5-2E06-49CD-9EF8-1792BC00A5B9}" srcOrd="2" destOrd="0" parTransId="{3396A23F-8CC8-467C-9713-62EECC161FCD}" sibTransId="{CCDBE914-56D8-4FFF-86E6-C7F59B7F8932}"/>
    <dgm:cxn modelId="{D06843DA-0744-8048-A0A5-40D2856DE7AC}" type="presOf" srcId="{9C3B4BE5-2E06-49CD-9EF8-1792BC00A5B9}" destId="{1049C493-4DDC-42B9-8132-EE8360DA1D18}" srcOrd="0" destOrd="0" presId="urn:microsoft.com/office/officeart/2008/layout/VerticalCurvedList"/>
    <dgm:cxn modelId="{F8D805AA-5C91-0D43-A80A-9B5A51D69DCC}" type="presParOf" srcId="{3062E6AE-8589-46E9-AE1E-F9E7522E0390}" destId="{8C810462-03E2-4CA4-A946-91F3BBC4A728}" srcOrd="0" destOrd="0" presId="urn:microsoft.com/office/officeart/2008/layout/VerticalCurvedList"/>
    <dgm:cxn modelId="{D13B3927-6195-E743-9D2A-7742F93E7A44}" type="presParOf" srcId="{8C810462-03E2-4CA4-A946-91F3BBC4A728}" destId="{2C8EFE64-5806-4BBA-8CD4-3540ABE86FF9}" srcOrd="0" destOrd="0" presId="urn:microsoft.com/office/officeart/2008/layout/VerticalCurvedList"/>
    <dgm:cxn modelId="{3657B23C-5A78-3B4A-BCDD-BB37540BC93E}" type="presParOf" srcId="{2C8EFE64-5806-4BBA-8CD4-3540ABE86FF9}" destId="{92DBBCAE-1C59-488C-8B66-426AC2EAAF03}" srcOrd="0" destOrd="0" presId="urn:microsoft.com/office/officeart/2008/layout/VerticalCurvedList"/>
    <dgm:cxn modelId="{66E03D84-8592-A543-9F63-383C3F0739A8}" type="presParOf" srcId="{2C8EFE64-5806-4BBA-8CD4-3540ABE86FF9}" destId="{CE10862C-B88C-4E9A-8653-3B124DFA6E94}" srcOrd="1" destOrd="0" presId="urn:microsoft.com/office/officeart/2008/layout/VerticalCurvedList"/>
    <dgm:cxn modelId="{B56A62EC-38E2-6349-8A4E-3650D1A81F02}" type="presParOf" srcId="{2C8EFE64-5806-4BBA-8CD4-3540ABE86FF9}" destId="{C3113EF8-8E5F-4CCE-ACEC-15A2B189D3E8}" srcOrd="2" destOrd="0" presId="urn:microsoft.com/office/officeart/2008/layout/VerticalCurvedList"/>
    <dgm:cxn modelId="{65F24700-9307-A847-8B18-3B7F8E22F0BF}" type="presParOf" srcId="{2C8EFE64-5806-4BBA-8CD4-3540ABE86FF9}" destId="{DAE3DC0B-8183-4143-BABC-001E77F6783F}" srcOrd="3" destOrd="0" presId="urn:microsoft.com/office/officeart/2008/layout/VerticalCurvedList"/>
    <dgm:cxn modelId="{EA71BFD5-B38C-F249-BC21-895DC9A8D617}" type="presParOf" srcId="{8C810462-03E2-4CA4-A946-91F3BBC4A728}" destId="{6969DC05-0886-42DF-82B7-D24A53BC1894}" srcOrd="1" destOrd="0" presId="urn:microsoft.com/office/officeart/2008/layout/VerticalCurvedList"/>
    <dgm:cxn modelId="{CC541B36-A026-904C-B094-407F59D75263}" type="presParOf" srcId="{8C810462-03E2-4CA4-A946-91F3BBC4A728}" destId="{A64257BB-7DF7-46D9-A67A-AE3274BF249B}" srcOrd="2" destOrd="0" presId="urn:microsoft.com/office/officeart/2008/layout/VerticalCurvedList"/>
    <dgm:cxn modelId="{B036472A-ACB5-1F42-A1D0-A58CDC65ACF8}" type="presParOf" srcId="{A64257BB-7DF7-46D9-A67A-AE3274BF249B}" destId="{9E312D37-1029-4A1B-B186-A5A3EF0BD4B4}" srcOrd="0" destOrd="0" presId="urn:microsoft.com/office/officeart/2008/layout/VerticalCurvedList"/>
    <dgm:cxn modelId="{A3AD2F43-9CF3-6C49-B102-D31765F09E00}" type="presParOf" srcId="{8C810462-03E2-4CA4-A946-91F3BBC4A728}" destId="{779D1B05-8B54-45B0-A822-FC9D09DFFACE}" srcOrd="3" destOrd="0" presId="urn:microsoft.com/office/officeart/2008/layout/VerticalCurvedList"/>
    <dgm:cxn modelId="{2A650E28-7B27-2F42-95B4-6D54A6BB5570}" type="presParOf" srcId="{8C810462-03E2-4CA4-A946-91F3BBC4A728}" destId="{1ECF6F5F-D9A5-4434-B240-A8E2741C70FF}" srcOrd="4" destOrd="0" presId="urn:microsoft.com/office/officeart/2008/layout/VerticalCurvedList"/>
    <dgm:cxn modelId="{C2515DAB-B15B-564B-9AEC-9DC1C221DD1A}" type="presParOf" srcId="{1ECF6F5F-D9A5-4434-B240-A8E2741C70FF}" destId="{3B179D3D-41E1-45D4-BA83-6498C89FE7C0}" srcOrd="0" destOrd="0" presId="urn:microsoft.com/office/officeart/2008/layout/VerticalCurvedList"/>
    <dgm:cxn modelId="{03F19C4B-403E-174C-956B-2B98863941F5}" type="presParOf" srcId="{8C810462-03E2-4CA4-A946-91F3BBC4A728}" destId="{1049C493-4DDC-42B9-8132-EE8360DA1D18}" srcOrd="5" destOrd="0" presId="urn:microsoft.com/office/officeart/2008/layout/VerticalCurvedList"/>
    <dgm:cxn modelId="{DBC3EAE3-20C9-234F-8E65-83BF06E917F6}" type="presParOf" srcId="{8C810462-03E2-4CA4-A946-91F3BBC4A728}" destId="{1ED5DD80-B0C2-4828-B9C5-8AEACA702076}" srcOrd="6" destOrd="0" presId="urn:microsoft.com/office/officeart/2008/layout/VerticalCurvedList"/>
    <dgm:cxn modelId="{3FDD2ED0-B3B2-BC4D-91C0-DCC4CF5892C9}" type="presParOf" srcId="{1ED5DD80-B0C2-4828-B9C5-8AEACA702076}" destId="{C1B8ECCF-A2C6-41F5-BEF6-CBA2169232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0862C-B88C-4E9A-8653-3B124DFA6E94}">
      <dsp:nvSpPr>
        <dsp:cNvPr id="0" name=""/>
        <dsp:cNvSpPr/>
      </dsp:nvSpPr>
      <dsp:spPr>
        <a:xfrm>
          <a:off x="-3426891" y="-526925"/>
          <a:ext cx="4085976" cy="4085976"/>
        </a:xfrm>
        <a:prstGeom prst="blockArc">
          <a:avLst>
            <a:gd name="adj1" fmla="val 18900000"/>
            <a:gd name="adj2" fmla="val 2700000"/>
            <a:gd name="adj3" fmla="val 52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9DC05-0886-42DF-82B7-D24A53BC1894}">
      <dsp:nvSpPr>
        <dsp:cNvPr id="0" name=""/>
        <dsp:cNvSpPr/>
      </dsp:nvSpPr>
      <dsp:spPr>
        <a:xfrm>
          <a:off x="423813" y="303212"/>
          <a:ext cx="7919297" cy="60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New opportunities for data aggregation, integration, and sharing </a:t>
          </a:r>
          <a:endParaRPr lang="en-US" sz="2000" kern="1200" dirty="0">
            <a:latin typeface="Century Gothic" pitchFamily="34" charset="0"/>
          </a:endParaRPr>
        </a:p>
      </dsp:txBody>
      <dsp:txXfrm>
        <a:off x="423813" y="303212"/>
        <a:ext cx="7919297" cy="606425"/>
      </dsp:txXfrm>
    </dsp:sp>
    <dsp:sp modelId="{9E312D37-1029-4A1B-B186-A5A3EF0BD4B4}">
      <dsp:nvSpPr>
        <dsp:cNvPr id="0" name=""/>
        <dsp:cNvSpPr/>
      </dsp:nvSpPr>
      <dsp:spPr>
        <a:xfrm>
          <a:off x="44797" y="227409"/>
          <a:ext cx="758031" cy="75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D1B05-8B54-45B0-A822-FC9D09DFFACE}">
      <dsp:nvSpPr>
        <dsp:cNvPr id="0" name=""/>
        <dsp:cNvSpPr/>
      </dsp:nvSpPr>
      <dsp:spPr>
        <a:xfrm>
          <a:off x="644248" y="1212850"/>
          <a:ext cx="7698862" cy="60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Data-driven decision making for reducing risks and </a:t>
          </a:r>
          <a:r>
            <a:rPr lang="en-US" sz="2000" kern="1200" dirty="0" smtClean="0">
              <a:latin typeface="Century Gothic" pitchFamily="34" charset="0"/>
            </a:rPr>
            <a:t>increasing </a:t>
          </a:r>
          <a:r>
            <a:rPr lang="en-US" sz="2000" kern="1200" dirty="0" smtClean="0">
              <a:latin typeface="Century Gothic" pitchFamily="34" charset="0"/>
            </a:rPr>
            <a:t>revenue</a:t>
          </a:r>
          <a:endParaRPr lang="en-US" sz="2000" kern="1200" dirty="0">
            <a:latin typeface="Century Gothic" pitchFamily="34" charset="0"/>
          </a:endParaRPr>
        </a:p>
      </dsp:txBody>
      <dsp:txXfrm>
        <a:off x="644248" y="1212850"/>
        <a:ext cx="7698862" cy="606425"/>
      </dsp:txXfrm>
    </dsp:sp>
    <dsp:sp modelId="{3B179D3D-41E1-45D4-BA83-6498C89FE7C0}">
      <dsp:nvSpPr>
        <dsp:cNvPr id="0" name=""/>
        <dsp:cNvSpPr/>
      </dsp:nvSpPr>
      <dsp:spPr>
        <a:xfrm>
          <a:off x="265232" y="1137046"/>
          <a:ext cx="758031" cy="75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9C493-4DDC-42B9-8132-EE8360DA1D18}">
      <dsp:nvSpPr>
        <dsp:cNvPr id="0" name=""/>
        <dsp:cNvSpPr/>
      </dsp:nvSpPr>
      <dsp:spPr>
        <a:xfrm>
          <a:off x="423813" y="2122487"/>
          <a:ext cx="7919297" cy="60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New capabilities and paradigms</a:t>
          </a:r>
          <a:endParaRPr lang="en-US" sz="2000" kern="1200" dirty="0">
            <a:latin typeface="Century Gothic" pitchFamily="34" charset="0"/>
          </a:endParaRPr>
        </a:p>
      </dsp:txBody>
      <dsp:txXfrm>
        <a:off x="423813" y="2122487"/>
        <a:ext cx="7919297" cy="606425"/>
      </dsp:txXfrm>
    </dsp:sp>
    <dsp:sp modelId="{C1B8ECCF-A2C6-41F5-BEF6-CBA216923229}">
      <dsp:nvSpPr>
        <dsp:cNvPr id="0" name=""/>
        <dsp:cNvSpPr/>
      </dsp:nvSpPr>
      <dsp:spPr>
        <a:xfrm>
          <a:off x="44797" y="2046684"/>
          <a:ext cx="758031" cy="75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1BE9-A310-43B0-A37A-33D1745B85B9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CCDE-532E-47B9-AC2B-89347D2EDA4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5258-4E06-40B7-9A70-C12C6345981B}" type="datetimeFigureOut">
              <a:rPr lang="en-US" smtClean="0"/>
              <a:pPr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9254C-AB35-4B5F-98CD-FC09972D7996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So, looking into more detail at the source of the the Need for integration we identified three main aspects:</a:t>
            </a:r>
          </a:p>
          <a:p>
            <a:pPr lvl="0"/>
            <a:endParaRPr lang="en-US"/>
          </a:p>
          <a:p>
            <a:pPr lvl="0"/>
            <a:r>
              <a:rPr lang="en-US"/>
              <a:t>The first of them is the need for storage</a:t>
            </a:r>
          </a:p>
          <a:p>
            <a:pPr lvl="0"/>
            <a:endParaRPr lang="en-US"/>
          </a:p>
          <a:p>
            <a:pPr lvl="0"/>
            <a:r>
              <a:rPr lang="en-US"/>
              <a:t>IoT indeed involves a large set of information source, which generate a huge amount of unstructured or semi-structured data</a:t>
            </a:r>
          </a:p>
          <a:p>
            <a:pPr lvl="0"/>
            <a:r>
              <a:rPr lang="en-US"/>
              <a:t>That typically has the characteristics of BIG data</a:t>
            </a:r>
          </a:p>
          <a:p>
            <a:pPr lvl="0"/>
            <a:r>
              <a:rPr lang="en-US"/>
              <a:t>And operations like collecting, searching, accessing sharing or visualizing this data are very common.</a:t>
            </a:r>
          </a:p>
          <a:p>
            <a:pPr lvl="0"/>
            <a:endParaRPr lang="en-US"/>
          </a:p>
          <a:p>
            <a:pPr lvl="0"/>
            <a:r>
              <a:rPr lang="en-US"/>
              <a:t>In this context, cloud is a convenient and efficient solution to deal with this data	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E9E84E-E494-43A6-83FF-0C9CF0DB0D48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61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1"/>
            <a:r>
              <a:rPr lang="en-US"/>
              <a:t>The second aspect that has been identified, is related to computation issues.</a:t>
            </a:r>
          </a:p>
          <a:p>
            <a:pPr lvl="1"/>
            <a:r>
              <a:rPr lang="en-US"/>
              <a:t>Indeed, things have typically very limited computation capability, sometimes related to energy issues.</a:t>
            </a:r>
          </a:p>
          <a:p>
            <a:pPr lvl="1"/>
            <a:r>
              <a:rPr lang="en-US"/>
              <a:t>Hence on-site processing is not possible and one strategy can be the usage of dedicated and more powerful nodes for data aggregation and processing</a:t>
            </a:r>
          </a:p>
          <a:p>
            <a:pPr lvl="1"/>
            <a:endParaRPr lang="en-US"/>
          </a:p>
          <a:p>
            <a:pPr lvl="1"/>
            <a:r>
              <a:rPr lang="en-US"/>
              <a:t>In this scenario, cloud is an easy way to solve problems deriving from the computational and energy constraints, </a:t>
            </a:r>
          </a:p>
          <a:p>
            <a:pPr lvl="1"/>
            <a:r>
              <a:rPr lang="en-US"/>
              <a:t>Enabling</a:t>
            </a:r>
          </a:p>
          <a:p>
            <a:pPr lvl="1"/>
            <a:r>
              <a:rPr lang="en-US"/>
              <a:t>Task-offloading</a:t>
            </a:r>
          </a:p>
          <a:p>
            <a:pPr lvl="1"/>
            <a:r>
              <a:rPr lang="en-US"/>
              <a:t>And then the development of sensor-centric scalable application that employ prediction algorithms and data driven decision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AAC537-FDF5-423A-A0E8-6C1B6F0C8458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8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The last goal of integration we found is related to communication issues.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IoT</a:t>
            </a:r>
            <a:r>
              <a:rPr lang="en-US" dirty="0"/>
              <a:t> typically requires that devices communicate through specific and dedicated </a:t>
            </a:r>
            <a:r>
              <a:rPr lang="en-US" dirty="0" err="1"/>
              <a:t>hw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And Support for this communication can be expensive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And in such a context cloud represent an effective solution 	</a:t>
            </a:r>
          </a:p>
          <a:p>
            <a:pPr lvl="0"/>
            <a:r>
              <a:rPr lang="en-US" dirty="0"/>
              <a:t>For coordinating, tracking and managing things</a:t>
            </a:r>
          </a:p>
          <a:p>
            <a:pPr lvl="0"/>
            <a:r>
              <a:rPr lang="en-US" dirty="0"/>
              <a:t>For instance using customized portals and built-in app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21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/>
              <a:t>Healtcare</a:t>
            </a:r>
            <a:r>
              <a:rPr lang="en-US" dirty="0" smtClean="0"/>
              <a:t>: </a:t>
            </a:r>
            <a:r>
              <a:rPr lang="en-US" dirty="0" err="1" smtClean="0"/>
              <a:t>approcci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innovativi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ospedale</a:t>
            </a:r>
            <a:r>
              <a:rPr lang="en-US" baseline="0" dirty="0" smtClean="0"/>
              <a:t> e a casa (AAL) per </a:t>
            </a:r>
            <a:r>
              <a:rPr lang="en-US" baseline="0" dirty="0" err="1" smtClean="0"/>
              <a:t>specifiche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patologie</a:t>
            </a:r>
            <a:r>
              <a:rPr lang="en-US" baseline="0" dirty="0" smtClean="0"/>
              <a:t>, pervasive </a:t>
            </a:r>
            <a:r>
              <a:rPr lang="en-US" baseline="0" dirty="0" err="1" smtClean="0"/>
              <a:t>healtcare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fino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note come le fitness application o </a:t>
            </a:r>
            <a:r>
              <a:rPr lang="en-US" baseline="0" dirty="0" err="1" smtClean="0"/>
              <a:t>quelle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specifiche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patologie</a:t>
            </a:r>
            <a:r>
              <a:rPr lang="en-US" baseline="0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IOT + AI + Big Data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IoT</a:t>
            </a:r>
            <a:r>
              <a:rPr lang="en-US" dirty="0" smtClean="0"/>
              <a:t> enables healthcare implementation in various settings such as </a:t>
            </a:r>
          </a:p>
          <a:p>
            <a:pPr marL="285750" lvl="0" indent="-285750">
              <a:buAutoNum type="romanLcParenBoth"/>
            </a:pPr>
            <a:r>
              <a:rPr lang="en-US" dirty="0" smtClean="0"/>
              <a:t>hospital acute healthcare</a:t>
            </a:r>
            <a:r>
              <a:rPr lang="en-US" baseline="0" dirty="0" smtClean="0"/>
              <a:t> </a:t>
            </a:r>
            <a:r>
              <a:rPr lang="en-US" dirty="0" smtClean="0"/>
              <a:t>rehabilitation systems,</a:t>
            </a:r>
          </a:p>
          <a:p>
            <a:pPr marL="285750" lvl="0" indent="-285750">
              <a:buAutoNum type="romanLcParenBoth"/>
            </a:pPr>
            <a:r>
              <a:rPr lang="en-US" dirty="0" smtClean="0"/>
              <a:t>long-term supervision</a:t>
            </a:r>
            <a:r>
              <a:rPr lang="en-US" baseline="0" dirty="0" smtClean="0"/>
              <a:t> </a:t>
            </a:r>
            <a:r>
              <a:rPr lang="en-US" dirty="0" smtClean="0"/>
              <a:t>of chronic diseases or elderly care (e.g., in nursing</a:t>
            </a:r>
            <a:r>
              <a:rPr lang="en-US" baseline="0" dirty="0" smtClean="0"/>
              <a:t> </a:t>
            </a:r>
            <a:r>
              <a:rPr lang="en-US" dirty="0" smtClean="0"/>
              <a:t>homes), and</a:t>
            </a:r>
          </a:p>
          <a:p>
            <a:pPr marL="285750" lvl="0" indent="-285750">
              <a:buAutoNum type="romanLcParenBoth"/>
            </a:pPr>
            <a:r>
              <a:rPr lang="en-US" dirty="0" smtClean="0"/>
              <a:t>in-home surveillance such as community healthcare or rural area monitoring that establish a network covering an area around a local</a:t>
            </a:r>
            <a:r>
              <a:rPr lang="en-US" baseline="0" dirty="0" smtClean="0"/>
              <a:t> </a:t>
            </a:r>
            <a:r>
              <a:rPr lang="en-US" dirty="0" smtClean="0"/>
              <a:t>community [173, 135, 238, 315].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more particulars, </a:t>
            </a:r>
            <a:r>
              <a:rPr lang="en-US" dirty="0" err="1" smtClean="0"/>
              <a:t>IoT</a:t>
            </a:r>
            <a:r>
              <a:rPr lang="en-US" dirty="0" smtClean="0"/>
              <a:t> also allows to implement Ambient-Assisted</a:t>
            </a:r>
            <a:r>
              <a:rPr lang="en-US" baseline="0" dirty="0" smtClean="0"/>
              <a:t> </a:t>
            </a:r>
            <a:r>
              <a:rPr lang="en-US" dirty="0" smtClean="0"/>
              <a:t>Living (AAL), where an </a:t>
            </a:r>
            <a:r>
              <a:rPr lang="en-US" dirty="0" err="1" smtClean="0"/>
              <a:t>IoT</a:t>
            </a:r>
            <a:r>
              <a:rPr lang="en-US" dirty="0" smtClean="0"/>
              <a:t> platform powered by</a:t>
            </a:r>
          </a:p>
          <a:p>
            <a:pPr lvl="0"/>
            <a:r>
              <a:rPr lang="en-US" dirty="0" smtClean="0"/>
              <a:t>artificial intelligence address the healthcare of aging and incapacitated individuals in their place of living</a:t>
            </a:r>
          </a:p>
          <a:p>
            <a:pPr lvl="0"/>
            <a:r>
              <a:rPr lang="en-US" dirty="0" smtClean="0"/>
              <a:t>in a convenient and safe manner [80, 113, 141]. </a:t>
            </a:r>
          </a:p>
          <a:p>
            <a:pPr lvl="0"/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dirty="0" smtClean="0"/>
              <a:t>instance, these systems advice patients and alert in</a:t>
            </a:r>
            <a:r>
              <a:rPr lang="en-US" baseline="0" dirty="0" smtClean="0"/>
              <a:t> </a:t>
            </a:r>
            <a:r>
              <a:rPr lang="en-US" dirty="0" smtClean="0"/>
              <a:t>real time doctors about their movements, changes</a:t>
            </a:r>
          </a:p>
          <a:p>
            <a:pPr lvl="0"/>
            <a:r>
              <a:rPr lang="en-US" dirty="0" smtClean="0"/>
              <a:t>of their vital parameters, or significant variations of environmental conditions, in order to take </a:t>
            </a:r>
            <a:r>
              <a:rPr lang="en-US" dirty="0" err="1" smtClean="0"/>
              <a:t>preven</a:t>
            </a:r>
            <a:r>
              <a:rPr lang="en-US" dirty="0" smtClean="0"/>
              <a:t>-</a:t>
            </a:r>
          </a:p>
          <a:p>
            <a:pPr lvl="0"/>
            <a:r>
              <a:rPr lang="en-US" dirty="0" err="1" smtClean="0"/>
              <a:t>tive</a:t>
            </a:r>
            <a:r>
              <a:rPr lang="en-US" dirty="0" smtClean="0"/>
              <a:t> measures [63, 74].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more general terms, </a:t>
            </a:r>
            <a:r>
              <a:rPr lang="en-US" dirty="0" err="1" smtClean="0"/>
              <a:t>IoT</a:t>
            </a:r>
            <a:r>
              <a:rPr lang="en-US" dirty="0" smtClean="0"/>
              <a:t> enables patient remote</a:t>
            </a:r>
            <a:r>
              <a:rPr lang="en-US" baseline="0" dirty="0" smtClean="0"/>
              <a:t> </a:t>
            </a:r>
            <a:r>
              <a:rPr lang="en-US" dirty="0" smtClean="0"/>
              <a:t>health monitoring in all its facets: continuous </a:t>
            </a:r>
            <a:r>
              <a:rPr lang="en-US" dirty="0" err="1" smtClean="0"/>
              <a:t>mon</a:t>
            </a:r>
            <a:r>
              <a:rPr lang="en-US" dirty="0" smtClean="0"/>
              <a:t>-</a:t>
            </a:r>
          </a:p>
          <a:p>
            <a:pPr lvl="0"/>
            <a:r>
              <a:rPr lang="en-US" dirty="0" err="1" smtClean="0"/>
              <a:t>itoring</a:t>
            </a:r>
            <a:r>
              <a:rPr lang="en-US" dirty="0" smtClean="0"/>
              <a:t> of physical parameters [74, 245, 190] (also using wearable devices [26]), statistic data genera-</a:t>
            </a:r>
          </a:p>
          <a:p>
            <a:pPr lvl="0"/>
            <a:r>
              <a:rPr lang="en-US" dirty="0" err="1" smtClean="0"/>
              <a:t>tion</a:t>
            </a:r>
            <a:r>
              <a:rPr lang="en-US" dirty="0" smtClean="0"/>
              <a:t> and diseases-risk drawing [96], verifying compliance with treatment and medication [135], man-</a:t>
            </a:r>
          </a:p>
          <a:p>
            <a:pPr lvl="0"/>
            <a:r>
              <a:rPr lang="en-US" dirty="0" err="1" smtClean="0"/>
              <a:t>agement</a:t>
            </a:r>
            <a:r>
              <a:rPr lang="en-US" dirty="0" smtClean="0"/>
              <a:t> and prevention of diabetes and obesity (e.g., educating to and empowering good nutritional</a:t>
            </a:r>
          </a:p>
          <a:p>
            <a:pPr lvl="0"/>
            <a:r>
              <a:rPr lang="en-US" dirty="0" smtClean="0"/>
              <a:t>habits [288, 284] or fitness programs [67, 135]).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CLOUD</a:t>
            </a:r>
          </a:p>
          <a:p>
            <a:pPr lvl="0"/>
            <a:r>
              <a:rPr lang="en-US" dirty="0" smtClean="0"/>
              <a:t>In general terms, cloud not only facilitates healthcare best practices, also it opens the door for more innovations to take place [23].</a:t>
            </a:r>
            <a:endParaRPr lang="en-US" dirty="0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2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Piattaforme</a:t>
            </a:r>
            <a:r>
              <a:rPr lang="en-US" dirty="0" smtClean="0"/>
              <a:t> Big Data,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</a:t>
            </a:r>
            <a:r>
              <a:rPr lang="en-US" baseline="0" dirty="0" smtClean="0"/>
              <a:t> on-line </a:t>
            </a:r>
            <a:r>
              <a:rPr lang="en-US" baseline="0" dirty="0" err="1" smtClean="0"/>
              <a:t>sia</a:t>
            </a:r>
            <a:r>
              <a:rPr lang="en-US" baseline="0" dirty="0" smtClean="0"/>
              <a:t> off-line</a:t>
            </a:r>
          </a:p>
          <a:p>
            <a:pPr lvl="0"/>
            <a:endParaRPr lang="en-US" dirty="0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29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rete si è ampliata anche perché sono nati nuovi grossi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datacenter</a:t>
            </a:r>
            <a:r>
              <a:rPr lang="it-IT" baseline="0" dirty="0" smtClean="0"/>
              <a:t>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piano I4.0 prevede tra le tecnologie abilitanti il </a:t>
            </a:r>
            <a:r>
              <a:rPr lang="it-IT" dirty="0" err="1" smtClean="0"/>
              <a:t>cloud</a:t>
            </a:r>
            <a:r>
              <a:rPr lang="it-IT" dirty="0" smtClean="0"/>
              <a:t>...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1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Il primo statement I </a:t>
            </a:r>
            <a:r>
              <a:rPr lang="en-US" baseline="0" dirty="0" err="1" smtClean="0"/>
              <a:t>valori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medi</a:t>
            </a:r>
            <a:r>
              <a:rPr lang="en-US" baseline="0" dirty="0" smtClean="0"/>
              <a:t>: media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diversi</a:t>
            </a:r>
            <a:r>
              <a:rPr lang="en-US" baseline="0" dirty="0" smtClean="0"/>
              <a:t> DC);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secondo le error bar.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I datacenter Azure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uguali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regioni</a:t>
            </a:r>
            <a:r>
              <a:rPr lang="en-US" baseline="0" dirty="0" smtClean="0"/>
              <a:t>), ma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è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stesso</a:t>
            </a:r>
            <a:r>
              <a:rPr lang="en-US" baseline="0" dirty="0" smtClean="0"/>
              <a:t>! Ma….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8E6DC-09CF-43D3-BA53-7D655F4C63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TCP di tutte le VM </a:t>
            </a:r>
            <a:r>
              <a:rPr lang="it-IT" dirty="0" err="1" smtClean="0"/>
              <a:t>size</a:t>
            </a:r>
            <a:r>
              <a:rPr lang="it-IT" dirty="0" smtClean="0"/>
              <a:t>, di tutte le regioni (6 coppie,</a:t>
            </a:r>
            <a:r>
              <a:rPr lang="it-IT" baseline="0" dirty="0" smtClean="0"/>
              <a:t> 12 considerando i versi)</a:t>
            </a:r>
          </a:p>
          <a:p>
            <a:r>
              <a:rPr lang="it-IT" baseline="0" dirty="0" smtClean="0"/>
              <a:t>Prestazioni di reti INTRA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L’infrastruttura di rete ha un impatto importante: vedere le prestazioni di US – SA e</a:t>
            </a:r>
            <a:r>
              <a:rPr lang="it-IT" baseline="0" dirty="0" smtClean="0"/>
              <a:t> US – EU, non è quindi un problema di distanza ma entrano altri fattori.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4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for </a:t>
            </a:r>
            <a:r>
              <a:rPr lang="it-IT" dirty="0" err="1" smtClean="0"/>
              <a:t>customers</a:t>
            </a:r>
            <a:r>
              <a:rPr lang="it-IT" dirty="0" smtClean="0"/>
              <a:t> are in AP e 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8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for </a:t>
            </a:r>
            <a:r>
              <a:rPr lang="it-IT" dirty="0" err="1" smtClean="0"/>
              <a:t>customers</a:t>
            </a:r>
            <a:r>
              <a:rPr lang="it-IT" dirty="0" smtClean="0"/>
              <a:t> are in AP e 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above characteristics make the Fog the appropriate platform for a number of critical Internet of Things (</a:t>
            </a:r>
            <a:r>
              <a:rPr lang="en-US" dirty="0" err="1" smtClean="0"/>
              <a:t>IoT</a:t>
            </a:r>
            <a:r>
              <a:rPr lang="en-US" dirty="0" smtClean="0"/>
              <a:t>) services and applications, namely, Connected Vehicle, Smart Grid , Smart Cities, and, in general, Wireless Sensors and Actuators Networks (WSANs). 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0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The last goal of integration we found is related to communication issues.</a:t>
            </a:r>
          </a:p>
          <a:p>
            <a:pPr lvl="0"/>
            <a:endParaRPr lang="en-US"/>
          </a:p>
          <a:p>
            <a:pPr lvl="0"/>
            <a:r>
              <a:rPr lang="en-US"/>
              <a:t>IoT typically requires that devices communicate through specific and dedicated hw.</a:t>
            </a:r>
          </a:p>
          <a:p>
            <a:pPr lvl="0"/>
            <a:endParaRPr lang="en-US"/>
          </a:p>
          <a:p>
            <a:pPr lvl="0"/>
            <a:r>
              <a:rPr lang="en-US"/>
              <a:t>And Support for this communication can be expensive</a:t>
            </a:r>
          </a:p>
          <a:p>
            <a:pPr lvl="0"/>
            <a:endParaRPr lang="en-US"/>
          </a:p>
          <a:p>
            <a:pPr lvl="0"/>
            <a:r>
              <a:rPr lang="en-US"/>
              <a:t>And in such a context cloud represent an effective solution 	</a:t>
            </a:r>
          </a:p>
          <a:p>
            <a:pPr lvl="0"/>
            <a:r>
              <a:rPr lang="en-US"/>
              <a:t>For coordinating, tracking and managing things</a:t>
            </a:r>
          </a:p>
          <a:p>
            <a:pPr lvl="0"/>
            <a:r>
              <a:rPr lang="en-US"/>
              <a:t>For instance using customized portals and built-in app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35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35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329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The last goal of integration we found is related to communication issues.</a:t>
            </a:r>
          </a:p>
          <a:p>
            <a:pPr lvl="0"/>
            <a:endParaRPr lang="en-US"/>
          </a:p>
          <a:p>
            <a:pPr lvl="0"/>
            <a:r>
              <a:rPr lang="en-US"/>
              <a:t>IoT typically requires that devices communicate through specific and dedicated hw.</a:t>
            </a:r>
          </a:p>
          <a:p>
            <a:pPr lvl="0"/>
            <a:endParaRPr lang="en-US"/>
          </a:p>
          <a:p>
            <a:pPr lvl="0"/>
            <a:r>
              <a:rPr lang="en-US"/>
              <a:t>And Support for this communication can be expensive</a:t>
            </a:r>
          </a:p>
          <a:p>
            <a:pPr lvl="0"/>
            <a:endParaRPr lang="en-US"/>
          </a:p>
          <a:p>
            <a:pPr lvl="0"/>
            <a:r>
              <a:rPr lang="en-US"/>
              <a:t>And in such a context cloud represent an effective solution 	</a:t>
            </a:r>
          </a:p>
          <a:p>
            <a:pPr lvl="0"/>
            <a:r>
              <a:rPr lang="en-US"/>
              <a:t>For coordinating, tracking and managing things</a:t>
            </a:r>
          </a:p>
          <a:p>
            <a:pPr lvl="0"/>
            <a:r>
              <a:rPr lang="en-US"/>
              <a:t>For instance using customized portals and built-in app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37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37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385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38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38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3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Healtcare</a:t>
            </a:r>
            <a:r>
              <a:rPr lang="en-US" dirty="0" smtClean="0"/>
              <a:t>: </a:t>
            </a:r>
            <a:r>
              <a:rPr lang="en-US" dirty="0" err="1" smtClean="0"/>
              <a:t>approcci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innovativi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ospedale</a:t>
            </a:r>
            <a:r>
              <a:rPr lang="en-US" baseline="0" dirty="0" smtClean="0"/>
              <a:t> e a casa (AAL) per </a:t>
            </a:r>
            <a:r>
              <a:rPr lang="en-US" baseline="0" dirty="0" err="1" smtClean="0"/>
              <a:t>specifiche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patologie</a:t>
            </a:r>
            <a:r>
              <a:rPr lang="en-US" baseline="0" dirty="0" smtClean="0"/>
              <a:t>, pervasive </a:t>
            </a:r>
            <a:r>
              <a:rPr lang="en-US" baseline="0" dirty="0" err="1" smtClean="0"/>
              <a:t>healtcare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fino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note come le fitness application o </a:t>
            </a:r>
            <a:r>
              <a:rPr lang="en-US" baseline="0" dirty="0" err="1" smtClean="0"/>
              <a:t>quelle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specifiche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patologie</a:t>
            </a:r>
            <a:r>
              <a:rPr lang="en-US" baseline="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A02AA-474E-4940-9924-02C542F76B5B}" type="slidenum">
              <a:t>39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3884608" y="8829962"/>
            <a:ext cx="2971800" cy="466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0CF11E-125E-42D8-B15A-5A23D1DDC55C}" type="slidenum">
              <a:t>39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55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Traffico</a:t>
            </a:r>
            <a:r>
              <a:rPr lang="en-US" dirty="0" smtClean="0"/>
              <a:t> IP </a:t>
            </a:r>
            <a:r>
              <a:rPr lang="en-US" dirty="0" err="1" smtClean="0"/>
              <a:t>dei</a:t>
            </a:r>
            <a:r>
              <a:rPr lang="en-US" dirty="0" smtClean="0"/>
              <a:t> datacenter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per...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Internet delle cose, ovvero l’estensione della rete per cui i nostri oggetti acquisiscono intelligenza comunicando dati su se stessi e sull’ambiente che li circonda,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Tipologie più disparate, sono in grado di interagire e cooperare</a:t>
            </a:r>
            <a:r>
              <a:rPr lang="it-IT" baseline="0" dirty="0" smtClean="0"/>
              <a:t> per raggiungere specifici obiettivi. Nel seguito ne vedremo alcuni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numeri su questo molto diversi tra loro ma tutti concordano sul</a:t>
            </a:r>
            <a:r>
              <a:rPr lang="it-IT" baseline="0" dirty="0" smtClean="0"/>
              <a:t> fatto che saranno incredibili, alcuni dicono impatto più grande di internet stesso. CISCO ha aperto una divisione </a:t>
            </a:r>
            <a:r>
              <a:rPr lang="it-IT" baseline="0" dirty="0" err="1" smtClean="0"/>
              <a:t>IoT</a:t>
            </a:r>
            <a:r>
              <a:rPr lang="it-IT" baseline="0" dirty="0" smtClean="0"/>
              <a:t>. M2M </a:t>
            </a:r>
            <a:r>
              <a:rPr lang="it-IT" baseline="0" dirty="0" err="1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numeri su questo molto diversi tra loro ma tutti concordano sul</a:t>
            </a:r>
            <a:r>
              <a:rPr lang="it-IT" baseline="0" dirty="0" smtClean="0"/>
              <a:t> fatto che saranno incredibili, alcuni dicono impatto più grande di internet stesso. CISCO ha aperto una divisione </a:t>
            </a:r>
            <a:r>
              <a:rPr lang="it-IT" baseline="0" dirty="0" err="1" smtClean="0"/>
              <a:t>IoT</a:t>
            </a:r>
            <a:r>
              <a:rPr lang="it-IT" baseline="0" dirty="0" smtClean="0"/>
              <a:t>. M2M </a:t>
            </a:r>
            <a:r>
              <a:rPr lang="it-IT" baseline="0" dirty="0" err="1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Looking at the basic characteristics of these two paradigms, it’s possible to notice how complementarity at different layers exists:</a:t>
            </a:r>
          </a:p>
          <a:p>
            <a:pPr lvl="0"/>
            <a:r>
              <a:rPr lang="en-US" dirty="0" smtClean="0"/>
              <a:t>-for instance, cloud deals with virtual resources while </a:t>
            </a:r>
            <a:r>
              <a:rPr lang="en-US" dirty="0" err="1" smtClean="0"/>
              <a:t>IoT</a:t>
            </a:r>
            <a:r>
              <a:rPr lang="en-US" dirty="0" smtClean="0"/>
              <a:t> with (physical) real word everyday objects</a:t>
            </a:r>
          </a:p>
          <a:p>
            <a:pPr lvl="0"/>
            <a:r>
              <a:rPr lang="en-US" dirty="0" smtClean="0"/>
              <a:t>-Cloud has virtually unlimited resources while </a:t>
            </a:r>
            <a:r>
              <a:rPr lang="en-US" dirty="0" err="1" smtClean="0"/>
              <a:t>IoT</a:t>
            </a:r>
            <a:r>
              <a:rPr lang="en-US" dirty="0" smtClean="0"/>
              <a:t> has poor resources</a:t>
            </a:r>
          </a:p>
          <a:p>
            <a:pPr lvl="0"/>
            <a:r>
              <a:rPr lang="en-US" dirty="0" smtClean="0"/>
              <a:t>-moreover Cloud takes advantages of the Internet for service delivery, while </a:t>
            </a:r>
            <a:r>
              <a:rPr lang="en-US" dirty="0" err="1" smtClean="0"/>
              <a:t>IoT</a:t>
            </a:r>
            <a:r>
              <a:rPr lang="en-US" dirty="0" smtClean="0"/>
              <a:t> uses it as a point of convergence among things.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SO, even if Cloud and </a:t>
            </a:r>
            <a:r>
              <a:rPr lang="en-US" b="1" dirty="0" err="1" smtClean="0">
                <a:solidFill>
                  <a:srgbClr val="FF0000"/>
                </a:solidFill>
              </a:rPr>
              <a:t>IoT</a:t>
            </a:r>
            <a:r>
              <a:rPr lang="en-US" b="1" dirty="0" smtClean="0">
                <a:solidFill>
                  <a:srgbClr val="FF0000"/>
                </a:solidFill>
              </a:rPr>
              <a:t> have seen an independent evolution.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several advantages that derive from their integration have been identified in literature.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-From the one hand, 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can benefit from the virtually unlimited resources of the cloud to compensate its </a:t>
            </a:r>
            <a:r>
              <a:rPr lang="en-US" b="1" dirty="0" smtClean="0">
                <a:solidFill>
                  <a:srgbClr val="FF0000"/>
                </a:solidFill>
              </a:rPr>
              <a:t>technological constraints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Or Cloud can offer an effective solution to implement 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service management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composition through the Internet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-On the other hand, 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extends Cloud’s scope</a:t>
            </a:r>
            <a:r>
              <a:rPr lang="en-US" dirty="0" smtClean="0">
                <a:solidFill>
                  <a:srgbClr val="FF0000"/>
                </a:solidFill>
              </a:rPr>
              <a:t>, with real world things, in a more distributed and dynamic manner, allowing to deliver services in a large number of real case scenarios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254C-AB35-4B5F-98CD-FC09972D7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7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16992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40817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6036C9-7C1F-4AEE-BB3B-0EF44DB01EC5}" type="datetime1">
              <a:rPr lang="en-US" smtClean="0"/>
              <a:t>12/19/17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731520"/>
            <a:ext cx="7315200" cy="3480435"/>
          </a:xfrm>
          <a:prstGeom prst="rect">
            <a:avLst/>
          </a:prstGeom>
          <a:noFill/>
          <a:ln w="6350" cap="rnd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331970"/>
            <a:ext cx="7315200" cy="130683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731520"/>
            <a:ext cx="228600" cy="3480435"/>
          </a:xfrm>
          <a:prstGeom prst="rect">
            <a:avLst/>
          </a:prstGeom>
          <a:solidFill>
            <a:srgbClr val="0070C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331970"/>
            <a:ext cx="219075" cy="13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710F-ED7C-4A13-B01D-F934ECFFFF71}" type="datetime1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70D9-8667-4A5C-AB62-E4F990408AA9}" type="datetime1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E911-F275-4D0B-A94B-EBCD177DBFE4}" type="datetime1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800" b="1" dirty="0" smtClean="0">
                <a:latin typeface="Century Gothic" pitchFamily="34" charset="0"/>
              </a:rPr>
              <a:t/>
            </a:r>
            <a:br>
              <a:rPr lang="it-IT" sz="800" b="1" dirty="0" smtClean="0">
                <a:latin typeface="Century Gothic" pitchFamily="34" charset="0"/>
              </a:rPr>
            </a:br>
            <a:endParaRPr lang="en-US" sz="9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D9B161-B69E-4C26-8E2C-E1635ACAD1A1}" type="datetime1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3A1-8DCD-4986-892E-61815018C1D2}" type="datetime1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2531-D0EC-4191-8703-8EA82B10CB0A}" type="datetime1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1456-66FE-4AA9-BC96-81280C264DEA}" type="datetime1">
              <a:rPr lang="en-US" smtClean="0"/>
              <a:t>12/19/17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Century Gothic" pitchFamily="34" charset="0"/>
              </a:rPr>
              <a:t>L’integrazione di Cloud e IoT e le infrastrutture di rete a banda larga</a:t>
            </a:r>
            <a:r>
              <a:rPr lang="it-IT" sz="1000" b="1" smtClean="0">
                <a:latin typeface="Century Gothic" pitchFamily="34" charset="0"/>
              </a:rPr>
              <a:t/>
            </a:r>
            <a:br>
              <a:rPr lang="it-IT" sz="1000" b="1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FF75-D50E-48D7-92AB-04162B7FC262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208-87FE-46B5-80B9-098E0F6458F1}" type="datetime1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879D-B768-4F01-AAED-BF1728E44A89}" type="datetime1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9295-3CD5-4860-8D30-E6F87222D078}" type="datetime1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f"/><Relationship Id="rId1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0450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21456-66FE-4AA9-BC96-81280C264DEA}" type="datetime1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10FF75-D50E-48D7-92AB-04162B7FC262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/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13"/>
          <a:srcRect l="77586" t="8193" r="1724" b="42651"/>
          <a:stretch/>
        </p:blipFill>
        <p:spPr>
          <a:xfrm>
            <a:off x="8171306" y="22858"/>
            <a:ext cx="896494" cy="896495"/>
          </a:xfrm>
          <a:prstGeom prst="rect">
            <a:avLst/>
          </a:prstGeom>
        </p:spPr>
      </p:pic>
      <p:pic>
        <p:nvPicPr>
          <p:cNvPr id="1029" name="Picture 5" descr="ttp://www.dicata.unina.it/immagini/federico_trasparente_azzurr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" y="73370"/>
            <a:ext cx="876364" cy="84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traffic.comics.unina.it/cloudsurf" TargetMode="Externa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67000"/>
            <a:ext cx="7010400" cy="16764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latin typeface="Century Gothic" pitchFamily="34" charset="0"/>
              </a:rPr>
              <a:t/>
            </a:r>
            <a:br>
              <a:rPr lang="it-IT" sz="2400" dirty="0" smtClean="0">
                <a:latin typeface="Century Gothic" pitchFamily="34" charset="0"/>
              </a:rPr>
            </a:br>
            <a:r>
              <a:rPr lang="it-IT" sz="2400" dirty="0" smtClean="0">
                <a:latin typeface="Century Gothic" pitchFamily="34" charset="0"/>
              </a:rPr>
              <a:t>L’integrazione di Cloud e </a:t>
            </a:r>
            <a:r>
              <a:rPr lang="it-IT" sz="2400" dirty="0" err="1" smtClean="0">
                <a:latin typeface="Century Gothic" pitchFamily="34" charset="0"/>
              </a:rPr>
              <a:t>IoT</a:t>
            </a:r>
            <a:r>
              <a:rPr lang="it-IT" sz="2400" dirty="0" smtClean="0">
                <a:latin typeface="Century Gothic" pitchFamily="34" charset="0"/>
              </a:rPr>
              <a:t> e le infrastrutture di rete a banda larga</a:t>
            </a:r>
            <a:r>
              <a:rPr lang="it-IT" sz="1600" b="1" dirty="0" smtClean="0">
                <a:latin typeface="Century Gothic" pitchFamily="34" charset="0"/>
              </a:rPr>
              <a:t/>
            </a:r>
            <a:br>
              <a:rPr lang="it-IT" sz="1600" b="1" dirty="0" smtClean="0">
                <a:latin typeface="Century Gothic" pitchFamily="34" charset="0"/>
              </a:rPr>
            </a:br>
            <a:r>
              <a:rPr lang="it-IT" sz="1600" dirty="0" smtClean="0">
                <a:latin typeface="Century Gothic" pitchFamily="34" charset="0"/>
              </a:rPr>
              <a:t>19 Dicembre 2017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62450"/>
            <a:ext cx="6858000" cy="135255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latin typeface="Century Gothic" pitchFamily="34" charset="0"/>
              </a:rPr>
              <a:t>Antonio </a:t>
            </a:r>
            <a:r>
              <a:rPr lang="it-IT" sz="2400" dirty="0" err="1" smtClean="0">
                <a:latin typeface="Century Gothic" pitchFamily="34" charset="0"/>
              </a:rPr>
              <a:t>Pescapè</a:t>
            </a:r>
            <a:r>
              <a:rPr lang="it-IT" sz="2400" dirty="0" smtClean="0">
                <a:latin typeface="Century Gothic" pitchFamily="34" charset="0"/>
              </a:rPr>
              <a:t>, pescape@unina.it</a:t>
            </a:r>
          </a:p>
          <a:p>
            <a:endParaRPr lang="it-IT" sz="2400" dirty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08" y="786519"/>
            <a:ext cx="5191984" cy="2185281"/>
          </a:xfrm>
          <a:prstGeom prst="rect">
            <a:avLst/>
          </a:prstGeom>
        </p:spPr>
      </p:pic>
      <p:sp>
        <p:nvSpPr>
          <p:cNvPr id="6" name="AutoShape 2" descr="ata:image/png;base64,iVBORw0KGgoAAAANSUhEUgAAAYoAAACACAMAAAAiTN7wAAAAllBMVEX///8xZpkAU477/P31+PoAUo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ata:image/png;base64,iVBORw0KGgoAAAANSUhEUgAAAYoAAACACAMAAAAiTN7wAAAAllBMVEX///8xZpkAU477/P31+PoAUo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ata:image/png;base64,iVBORw0KGgoAAAANSUhEUgAAAYoAAACACAMAAAAiTN7wAAAAllBMVEX///8xZpkAU477/P31+PoAUo4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6" name="Picture 8" descr="https://www.wecanjob.it/moduli/output_immagine.php?id=27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30" y="4852281"/>
            <a:ext cx="2184740" cy="7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2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56" y="1219200"/>
            <a:ext cx="8814444" cy="50387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3399"/>
            <a:ext cx="7104506" cy="99060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>
                <a:latin typeface="Century Gothic" pitchFamily="34" charset="0"/>
              </a:rPr>
              <a:t>Two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complementary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worlds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grpSp>
        <p:nvGrpSpPr>
          <p:cNvPr id="33" name="Group 4"/>
          <p:cNvGrpSpPr/>
          <p:nvPr/>
        </p:nvGrpSpPr>
        <p:grpSpPr>
          <a:xfrm>
            <a:off x="4038688" y="1295400"/>
            <a:ext cx="3550482" cy="5016246"/>
            <a:chOff x="3962400" y="-457200"/>
            <a:chExt cx="4953000" cy="6997774"/>
          </a:xfrm>
        </p:grpSpPr>
        <p:sp>
          <p:nvSpPr>
            <p:cNvPr id="34" name="Figura a mano libera 3"/>
            <p:cNvSpPr/>
            <p:nvPr/>
          </p:nvSpPr>
          <p:spPr>
            <a:xfrm>
              <a:off x="3962400" y="-457200"/>
              <a:ext cx="2359149" cy="9907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1015584"/>
                <a:gd name="f8" fmla="val 101558"/>
                <a:gd name="f9" fmla="val 45469"/>
                <a:gd name="f10" fmla="val 2316699"/>
                <a:gd name="f11" fmla="val 2372788"/>
                <a:gd name="f12" fmla="val 914026"/>
                <a:gd name="f13" fmla="val 970115"/>
                <a:gd name="f14" fmla="+- 0 0 -90"/>
                <a:gd name="f15" fmla="*/ f3 1 2418257"/>
                <a:gd name="f16" fmla="*/ f4 1 1015584"/>
                <a:gd name="f17" fmla="+- f7 0 f5"/>
                <a:gd name="f18" fmla="+- f6 0 f5"/>
                <a:gd name="f19" fmla="*/ f14 f0 1"/>
                <a:gd name="f20" fmla="*/ f18 1 2418257"/>
                <a:gd name="f21" fmla="*/ f17 1 1015584"/>
                <a:gd name="f22" fmla="*/ 0 f18 1"/>
                <a:gd name="f23" fmla="*/ 101558 f17 1"/>
                <a:gd name="f24" fmla="*/ 101558 f18 1"/>
                <a:gd name="f25" fmla="*/ 0 f17 1"/>
                <a:gd name="f26" fmla="*/ 2316699 f18 1"/>
                <a:gd name="f27" fmla="*/ 2418257 f18 1"/>
                <a:gd name="f28" fmla="*/ 914026 f17 1"/>
                <a:gd name="f29" fmla="*/ 1015584 f17 1"/>
                <a:gd name="f30" fmla="*/ f19 1 f2"/>
                <a:gd name="f31" fmla="*/ f22 1 2418257"/>
                <a:gd name="f32" fmla="*/ f23 1 1015584"/>
                <a:gd name="f33" fmla="*/ f24 1 2418257"/>
                <a:gd name="f34" fmla="*/ f25 1 1015584"/>
                <a:gd name="f35" fmla="*/ f26 1 2418257"/>
                <a:gd name="f36" fmla="*/ f27 1 2418257"/>
                <a:gd name="f37" fmla="*/ f28 1 1015584"/>
                <a:gd name="f38" fmla="*/ f29 1 10155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10155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>
                <a:alpha val="90000"/>
              </a:srgbClr>
            </a:solidFill>
            <a:ln w="12701" cap="flat">
              <a:noFill/>
              <a:prstDash val="solid"/>
              <a:miter/>
            </a:ln>
          </p:spPr>
          <p:txBody>
            <a:bodyPr vert="horz" wrap="square" lIns="212625" tIns="212625" rIns="212625" bIns="212625" anchor="ctr" anchorCtr="1" compatLnSpc="1">
              <a:noAutofit/>
            </a:bodyPr>
            <a:lstStyle/>
            <a:p>
              <a:pPr marL="0" marR="0" lvl="0" indent="0" algn="ctr" defTabSz="213348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Cloud</a:t>
              </a:r>
            </a:p>
          </p:txBody>
        </p:sp>
        <p:sp>
          <p:nvSpPr>
            <p:cNvPr id="35" name="Figura a mano libera 4"/>
            <p:cNvSpPr/>
            <p:nvPr/>
          </p:nvSpPr>
          <p:spPr>
            <a:xfrm>
              <a:off x="6538381" y="-457200"/>
              <a:ext cx="2359149" cy="9907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1015584"/>
                <a:gd name="f8" fmla="val 101558"/>
                <a:gd name="f9" fmla="val 45469"/>
                <a:gd name="f10" fmla="val 2316699"/>
                <a:gd name="f11" fmla="val 2372788"/>
                <a:gd name="f12" fmla="val 914026"/>
                <a:gd name="f13" fmla="val 970115"/>
                <a:gd name="f14" fmla="+- 0 0 -90"/>
                <a:gd name="f15" fmla="*/ f3 1 2418257"/>
                <a:gd name="f16" fmla="*/ f4 1 1015584"/>
                <a:gd name="f17" fmla="+- f7 0 f5"/>
                <a:gd name="f18" fmla="+- f6 0 f5"/>
                <a:gd name="f19" fmla="*/ f14 f0 1"/>
                <a:gd name="f20" fmla="*/ f18 1 2418257"/>
                <a:gd name="f21" fmla="*/ f17 1 1015584"/>
                <a:gd name="f22" fmla="*/ 0 f18 1"/>
                <a:gd name="f23" fmla="*/ 101558 f17 1"/>
                <a:gd name="f24" fmla="*/ 101558 f18 1"/>
                <a:gd name="f25" fmla="*/ 0 f17 1"/>
                <a:gd name="f26" fmla="*/ 2316699 f18 1"/>
                <a:gd name="f27" fmla="*/ 2418257 f18 1"/>
                <a:gd name="f28" fmla="*/ 914026 f17 1"/>
                <a:gd name="f29" fmla="*/ 1015584 f17 1"/>
                <a:gd name="f30" fmla="*/ f19 1 f2"/>
                <a:gd name="f31" fmla="*/ f22 1 2418257"/>
                <a:gd name="f32" fmla="*/ f23 1 1015584"/>
                <a:gd name="f33" fmla="*/ f24 1 2418257"/>
                <a:gd name="f34" fmla="*/ f25 1 1015584"/>
                <a:gd name="f35" fmla="*/ f26 1 2418257"/>
                <a:gd name="f36" fmla="*/ f27 1 2418257"/>
                <a:gd name="f37" fmla="*/ f28 1 1015584"/>
                <a:gd name="f38" fmla="*/ f29 1 10155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10155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 w="12701" cap="flat">
              <a:noFill/>
              <a:prstDash val="solid"/>
              <a:miter/>
            </a:ln>
          </p:spPr>
          <p:txBody>
            <a:bodyPr vert="horz" wrap="square" lIns="212625" tIns="212625" rIns="212625" bIns="212625" anchor="ctr" anchorCtr="1" compatLnSpc="1">
              <a:noAutofit/>
            </a:bodyPr>
            <a:lstStyle/>
            <a:p>
              <a:pPr marL="0" marR="0" lvl="0" indent="0" algn="ctr" defTabSz="213348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 dirty="0" err="1">
                  <a:uFillTx/>
                  <a:latin typeface="Calibri"/>
                </a:rPr>
                <a:t>IoT</a:t>
              </a:r>
              <a:endParaRPr lang="en-US" sz="40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36" name="Figura a mano libera 5"/>
            <p:cNvSpPr/>
            <p:nvPr/>
          </p:nvSpPr>
          <p:spPr>
            <a:xfrm>
              <a:off x="6058431" y="5797505"/>
              <a:ext cx="743069" cy="7430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12701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Rettangolo 6"/>
            <p:cNvSpPr/>
            <p:nvPr/>
          </p:nvSpPr>
          <p:spPr>
            <a:xfrm>
              <a:off x="4200747" y="5486398"/>
              <a:ext cx="4458420" cy="301192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 w="12701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8" name="Figura a mano libera 7"/>
            <p:cNvSpPr/>
            <p:nvPr/>
          </p:nvSpPr>
          <p:spPr>
            <a:xfrm>
              <a:off x="6538381" y="2595081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Limited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39" name="Figura a mano libera 8"/>
            <p:cNvSpPr/>
            <p:nvPr/>
          </p:nvSpPr>
          <p:spPr>
            <a:xfrm>
              <a:off x="6538381" y="1937221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Real-world things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40" name="Figura a mano libera 9"/>
            <p:cNvSpPr/>
            <p:nvPr/>
          </p:nvSpPr>
          <p:spPr>
            <a:xfrm>
              <a:off x="6538381" y="1279361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Limited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41" name="Figura a mano libera 10"/>
            <p:cNvSpPr/>
            <p:nvPr/>
          </p:nvSpPr>
          <p:spPr>
            <a:xfrm>
              <a:off x="6538381" y="609601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Pervasive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42" name="Figura a mano libera 11"/>
            <p:cNvSpPr/>
            <p:nvPr/>
          </p:nvSpPr>
          <p:spPr>
            <a:xfrm>
              <a:off x="3962401" y="2595081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Virtually</a:t>
              </a:r>
              <a:b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Unlimited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3" name="Figura a mano libera 12"/>
            <p:cNvSpPr/>
            <p:nvPr/>
          </p:nvSpPr>
          <p:spPr>
            <a:xfrm>
              <a:off x="3962402" y="1937221"/>
              <a:ext cx="2359150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Virtual resources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4" name="Figura a mano libera 13"/>
            <p:cNvSpPr/>
            <p:nvPr/>
          </p:nvSpPr>
          <p:spPr>
            <a:xfrm>
              <a:off x="3962403" y="1279361"/>
              <a:ext cx="2359150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Ubiquitous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5" name="Figura a mano libera 14"/>
            <p:cNvSpPr/>
            <p:nvPr/>
          </p:nvSpPr>
          <p:spPr>
            <a:xfrm>
              <a:off x="3962404" y="609601"/>
              <a:ext cx="2359150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Centralized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6" name="Figura a mano libera 10"/>
            <p:cNvSpPr/>
            <p:nvPr/>
          </p:nvSpPr>
          <p:spPr>
            <a:xfrm>
              <a:off x="6556251" y="3276600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Limited/None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47" name="Figura a mano libera 14"/>
            <p:cNvSpPr/>
            <p:nvPr/>
          </p:nvSpPr>
          <p:spPr>
            <a:xfrm>
              <a:off x="3980270" y="3276600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Virtually</a:t>
              </a:r>
              <a:b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Unlimited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8" name="Figura a mano libera 10"/>
            <p:cNvSpPr/>
            <p:nvPr/>
          </p:nvSpPr>
          <p:spPr>
            <a:xfrm>
              <a:off x="6556251" y="3962400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Point of Convergence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49" name="Figura a mano libera 14"/>
            <p:cNvSpPr/>
            <p:nvPr/>
          </p:nvSpPr>
          <p:spPr>
            <a:xfrm>
              <a:off x="3980270" y="3962400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Means for </a:t>
              </a:r>
              <a:b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delivering</a:t>
              </a:r>
              <a:r>
                <a:rPr lang="en-US" sz="1200" b="0" i="0" u="none" strike="noStrike" kern="0" cap="none" spc="0" dirty="0" smtClean="0">
                  <a:solidFill>
                    <a:srgbClr val="FFFFFF"/>
                  </a:solidFill>
                  <a:uFillTx/>
                  <a:latin typeface="Calibri"/>
                </a:rPr>
                <a:t> services 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0" name="Figura a mano libera 10"/>
            <p:cNvSpPr/>
            <p:nvPr/>
          </p:nvSpPr>
          <p:spPr>
            <a:xfrm>
              <a:off x="6538381" y="4647496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uFillTx/>
                  <a:latin typeface="Calibri"/>
                </a:rPr>
                <a:t>Source</a:t>
              </a:r>
              <a:endParaRPr lang="en-US" sz="1200" b="0" i="0" u="none" strike="noStrike" kern="0" cap="none" spc="0" baseline="0" dirty="0">
                <a:uFillTx/>
                <a:latin typeface="Calibri"/>
              </a:endParaRPr>
            </a:p>
          </p:txBody>
        </p:sp>
        <p:sp>
          <p:nvSpPr>
            <p:cNvPr id="51" name="Figura a mano libera 14"/>
            <p:cNvSpPr/>
            <p:nvPr/>
          </p:nvSpPr>
          <p:spPr>
            <a:xfrm>
              <a:off x="3962400" y="4647496"/>
              <a:ext cx="2359149" cy="6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8257"/>
                <a:gd name="f7" fmla="val 625600"/>
                <a:gd name="f8" fmla="val 104269"/>
                <a:gd name="f9" fmla="val 46683"/>
                <a:gd name="f10" fmla="val 2313988"/>
                <a:gd name="f11" fmla="val 2371574"/>
                <a:gd name="f12" fmla="val 521331"/>
                <a:gd name="f13" fmla="val 578917"/>
                <a:gd name="f14" fmla="+- 0 0 -90"/>
                <a:gd name="f15" fmla="*/ f3 1 2418257"/>
                <a:gd name="f16" fmla="*/ f4 1 625600"/>
                <a:gd name="f17" fmla="+- f7 0 f5"/>
                <a:gd name="f18" fmla="+- f6 0 f5"/>
                <a:gd name="f19" fmla="*/ f14 f0 1"/>
                <a:gd name="f20" fmla="*/ f18 1 2418257"/>
                <a:gd name="f21" fmla="*/ f17 1 625600"/>
                <a:gd name="f22" fmla="*/ 0 f18 1"/>
                <a:gd name="f23" fmla="*/ 104269 f17 1"/>
                <a:gd name="f24" fmla="*/ 104269 f18 1"/>
                <a:gd name="f25" fmla="*/ 0 f17 1"/>
                <a:gd name="f26" fmla="*/ 2313988 f18 1"/>
                <a:gd name="f27" fmla="*/ 2418257 f18 1"/>
                <a:gd name="f28" fmla="*/ 521331 f17 1"/>
                <a:gd name="f29" fmla="*/ 625600 f17 1"/>
                <a:gd name="f30" fmla="*/ f19 1 f2"/>
                <a:gd name="f31" fmla="*/ f22 1 2418257"/>
                <a:gd name="f32" fmla="*/ f23 1 625600"/>
                <a:gd name="f33" fmla="*/ f24 1 2418257"/>
                <a:gd name="f34" fmla="*/ f25 1 625600"/>
                <a:gd name="f35" fmla="*/ f26 1 2418257"/>
                <a:gd name="f36" fmla="*/ f27 1 2418257"/>
                <a:gd name="f37" fmla="*/ f28 1 625600"/>
                <a:gd name="f38" fmla="*/ f29 1 625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8257" h="625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94" tIns="91494" rIns="91494" bIns="91494" anchor="ctr" anchorCtr="1" compatLnSpc="1">
              <a:noAutofit/>
            </a:bodyPr>
            <a:lstStyle/>
            <a:p>
              <a:pPr marL="0" marR="0" lvl="0" indent="0" algn="ctr" defTabSz="71116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Means to Manage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2" name="TextBox 6"/>
          <p:cNvSpPr txBox="1"/>
          <p:nvPr/>
        </p:nvSpPr>
        <p:spPr>
          <a:xfrm>
            <a:off x="1066800" y="2012696"/>
            <a:ext cx="2868093" cy="339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Deployment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Reachability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Components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Computational Capability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Storage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Role of the Internet</a:t>
            </a:r>
          </a:p>
          <a:p>
            <a:pPr algn="r"/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/>
            <a:r>
              <a:rPr lang="en-US" sz="1650" b="1" dirty="0" smtClean="0">
                <a:solidFill>
                  <a:srgbClr val="C00000"/>
                </a:solidFill>
                <a:latin typeface="Century Gothic" pitchFamily="34" charset="0"/>
              </a:rPr>
              <a:t>Big Data</a:t>
            </a:r>
            <a:endParaRPr lang="en-US" sz="165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7" y="1672702"/>
            <a:ext cx="2857500" cy="2857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>
                <a:latin typeface="Century Gothic" pitchFamily="34" charset="0"/>
              </a:rPr>
              <a:t>The Need for Integration: </a:t>
            </a:r>
            <a:r>
              <a:rPr lang="en-US" dirty="0">
                <a:solidFill>
                  <a:srgbClr val="800000"/>
                </a:solidFill>
                <a:latin typeface="Century Gothic" pitchFamily="34" charset="0"/>
              </a:rPr>
              <a:t>Storage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2590800" y="1386840"/>
            <a:ext cx="6096000" cy="4937760"/>
          </a:xfrm>
        </p:spPr>
        <p:txBody>
          <a:bodyPr/>
          <a:lstStyle/>
          <a:p>
            <a:pPr lvl="0"/>
            <a:r>
              <a:rPr lang="en-US" sz="2800" dirty="0">
                <a:latin typeface="Century Gothic" pitchFamily="34" charset="0"/>
              </a:rPr>
              <a:t>IoT involves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a large set of information sources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a huge amount of non-structured/semi-structured (BIG) data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the need for </a:t>
            </a:r>
            <a:r>
              <a:rPr lang="en-US" sz="2000" i="1" dirty="0">
                <a:latin typeface="Century Gothic" pitchFamily="34" charset="0"/>
              </a:rPr>
              <a:t>collecting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i="1" dirty="0">
                <a:latin typeface="Century Gothic" pitchFamily="34" charset="0"/>
              </a:rPr>
              <a:t>searching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i="1" dirty="0">
                <a:latin typeface="Century Gothic" pitchFamily="34" charset="0"/>
              </a:rPr>
              <a:t>accessing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i="1" dirty="0">
                <a:latin typeface="Century Gothic" pitchFamily="34" charset="0"/>
              </a:rPr>
              <a:t>sharing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i="1" dirty="0">
                <a:latin typeface="Century Gothic" pitchFamily="34" charset="0"/>
              </a:rPr>
              <a:t>visualizing</a:t>
            </a:r>
            <a:r>
              <a:rPr lang="en-US" sz="2000" dirty="0">
                <a:latin typeface="Century Gothic" pitchFamily="34" charset="0"/>
              </a:rPr>
              <a:t> this data</a:t>
            </a:r>
          </a:p>
          <a:p>
            <a:pPr lvl="0"/>
            <a:endParaRPr lang="en-US" sz="2200" dirty="0">
              <a:latin typeface="Century Gothic" pitchFamily="34" charset="0"/>
            </a:endParaRPr>
          </a:p>
          <a:p>
            <a:pPr lvl="0"/>
            <a:r>
              <a:rPr lang="en-US" sz="2800" dirty="0">
                <a:latin typeface="Century Gothic" pitchFamily="34" charset="0"/>
              </a:rPr>
              <a:t>Cloud is the most convenient and effective solution to accomplish these tasks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11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19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7" y="1981200"/>
            <a:ext cx="3064547" cy="2298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914400" y="-290291"/>
            <a:ext cx="7924800" cy="1280891"/>
          </a:xfrm>
        </p:spPr>
        <p:txBody>
          <a:bodyPr>
            <a:normAutofit/>
          </a:bodyPr>
          <a:lstStyle/>
          <a:p>
            <a:pPr lvl="0"/>
            <a:r>
              <a:rPr lang="en-US" sz="3000" dirty="0">
                <a:latin typeface="Century Gothic" pitchFamily="34" charset="0"/>
              </a:rPr>
              <a:t>The Need for Integration: </a:t>
            </a:r>
            <a:r>
              <a:rPr lang="en-US" sz="3000" dirty="0">
                <a:solidFill>
                  <a:srgbClr val="800000"/>
                </a:solidFill>
                <a:latin typeface="Century Gothic" pitchFamily="34" charset="0"/>
              </a:rPr>
              <a:t>Computation</a:t>
            </a:r>
          </a:p>
        </p:txBody>
      </p:sp>
      <p:sp>
        <p:nvSpPr>
          <p:cNvPr id="4" name="Segnaposto contenuto 2"/>
          <p:cNvSpPr txBox="1">
            <a:spLocks noGrp="1"/>
          </p:cNvSpPr>
          <p:nvPr>
            <p:ph idx="1"/>
          </p:nvPr>
        </p:nvSpPr>
        <p:spPr>
          <a:xfrm>
            <a:off x="3208364" y="1295400"/>
            <a:ext cx="5554636" cy="5239063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Century Gothic" pitchFamily="34" charset="0"/>
              </a:rPr>
              <a:t>Things </a:t>
            </a:r>
            <a:r>
              <a:rPr lang="en-US" sz="2400" dirty="0" smtClean="0">
                <a:latin typeface="Century Gothic" pitchFamily="34" charset="0"/>
              </a:rPr>
              <a:t>have limited </a:t>
            </a:r>
            <a:r>
              <a:rPr lang="en-US" sz="2400" dirty="0">
                <a:latin typeface="Century Gothic" pitchFamily="34" charset="0"/>
              </a:rPr>
              <a:t>computational </a:t>
            </a:r>
            <a:r>
              <a:rPr lang="en-US" sz="2400" dirty="0" smtClean="0">
                <a:latin typeface="Century Gothic" pitchFamily="34" charset="0"/>
              </a:rPr>
              <a:t>and </a:t>
            </a:r>
            <a:r>
              <a:rPr lang="en-US" sz="2400" dirty="0">
                <a:latin typeface="Century Gothic" pitchFamily="34" charset="0"/>
              </a:rPr>
              <a:t>energy resources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on-site processing not </a:t>
            </a:r>
            <a:r>
              <a:rPr lang="en-US" sz="2000" dirty="0" smtClean="0">
                <a:latin typeface="Century Gothic" pitchFamily="34" charset="0"/>
              </a:rPr>
              <a:t>feasible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on site</a:t>
            </a:r>
            <a:endParaRPr lang="en-US" sz="2000" dirty="0">
              <a:latin typeface="Century Gothic" pitchFamily="34" charset="0"/>
            </a:endParaRPr>
          </a:p>
          <a:p>
            <a:pPr lvl="1"/>
            <a:r>
              <a:rPr lang="en-US" sz="2000" i="1" dirty="0" smtClean="0">
                <a:latin typeface="Century Gothic" pitchFamily="34" charset="0"/>
              </a:rPr>
              <a:t>aggregation </a:t>
            </a:r>
            <a:r>
              <a:rPr lang="en-US" sz="2000" i="1" dirty="0">
                <a:latin typeface="Century Gothic" pitchFamily="34" charset="0"/>
              </a:rPr>
              <a:t>nodes</a:t>
            </a:r>
            <a:r>
              <a:rPr lang="en-US" sz="2000" dirty="0">
                <a:latin typeface="Century Gothic" pitchFamily="34" charset="0"/>
              </a:rPr>
              <a:t> are needed</a:t>
            </a:r>
          </a:p>
          <a:p>
            <a:pPr lvl="0"/>
            <a:endParaRPr lang="en-US" sz="2000" dirty="0">
              <a:latin typeface="Century Gothic" pitchFamily="34" charset="0"/>
            </a:endParaRPr>
          </a:p>
          <a:p>
            <a:pPr lvl="0"/>
            <a:r>
              <a:rPr lang="en-US" sz="2400" dirty="0">
                <a:latin typeface="Century Gothic" pitchFamily="34" charset="0"/>
              </a:rPr>
              <a:t>Cloud enables 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task offloading </a:t>
            </a:r>
            <a:r>
              <a:rPr lang="en-US" sz="2000" dirty="0">
                <a:latin typeface="Century Gothic" pitchFamily="34" charset="0"/>
              </a:rPr>
              <a:t>and energy saving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scalable, real-time, sensor-centric applications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data-driven decisions 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AI, ML, prediction </a:t>
            </a:r>
            <a:r>
              <a:rPr lang="en-US" sz="2000" dirty="0">
                <a:latin typeface="Century Gothic" pitchFamily="34" charset="0"/>
              </a:rPr>
              <a:t>algorithms </a:t>
            </a:r>
          </a:p>
          <a:p>
            <a:pPr lvl="0"/>
            <a:endParaRPr lang="en-US" sz="2400" dirty="0">
              <a:latin typeface="Century Gothic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12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70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045" y="2133600"/>
            <a:ext cx="2671916" cy="26719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304800" y="-381000"/>
            <a:ext cx="8610600" cy="1280891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>
                <a:latin typeface="Century Gothic" pitchFamily="34" charset="0"/>
              </a:rPr>
              <a:t>The Need for Integration: </a:t>
            </a:r>
            <a:r>
              <a:rPr lang="en-US" sz="2800" dirty="0">
                <a:solidFill>
                  <a:srgbClr val="800000"/>
                </a:solidFill>
                <a:latin typeface="Century Gothic" pitchFamily="34" charset="0"/>
              </a:rPr>
              <a:t>Communication</a:t>
            </a:r>
          </a:p>
        </p:txBody>
      </p:sp>
      <p:sp>
        <p:nvSpPr>
          <p:cNvPr id="4" name="Segnaposto contenuto 2"/>
          <p:cNvSpPr txBox="1">
            <a:spLocks noGrp="1"/>
          </p:cNvSpPr>
          <p:nvPr>
            <p:ph idx="1"/>
          </p:nvPr>
        </p:nvSpPr>
        <p:spPr>
          <a:xfrm>
            <a:off x="3048000" y="1372846"/>
            <a:ext cx="5867400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err="1">
                <a:latin typeface="Century Gothic" pitchFamily="34" charset="0"/>
              </a:rPr>
              <a:t>IoT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requires devices to communicate </a:t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(</a:t>
            </a:r>
            <a:r>
              <a:rPr lang="en-US" sz="2800" dirty="0">
                <a:latin typeface="Century Gothic" pitchFamily="34" charset="0"/>
              </a:rPr>
              <a:t>through dedicated hardware)</a:t>
            </a:r>
          </a:p>
          <a:p>
            <a:pPr lvl="0"/>
            <a:endParaRPr lang="en-US" sz="2800" dirty="0">
              <a:latin typeface="Century Gothic" pitchFamily="34" charset="0"/>
            </a:endParaRPr>
          </a:p>
          <a:p>
            <a:pPr lvl="0"/>
            <a:r>
              <a:rPr lang="en-US" sz="2800" dirty="0">
                <a:latin typeface="Century Gothic" pitchFamily="34" charset="0"/>
              </a:rPr>
              <a:t>Cloud offers an effective and cheap solution </a:t>
            </a:r>
          </a:p>
          <a:p>
            <a:pPr lvl="1"/>
            <a:r>
              <a:rPr lang="en-US" sz="2400" dirty="0">
                <a:latin typeface="Century Gothic" pitchFamily="34" charset="0"/>
              </a:rPr>
              <a:t>to connect, track, and manage </a:t>
            </a:r>
          </a:p>
          <a:p>
            <a:pPr lvl="1"/>
            <a:r>
              <a:rPr lang="en-US" sz="2400" dirty="0">
                <a:latin typeface="Century Gothic" pitchFamily="34" charset="0"/>
              </a:rPr>
              <a:t>any thing from anywhere at any time </a:t>
            </a:r>
          </a:p>
          <a:p>
            <a:pPr lvl="1"/>
            <a:r>
              <a:rPr lang="en-US" sz="2400" dirty="0">
                <a:latin typeface="Century Gothic" pitchFamily="34" charset="0"/>
              </a:rPr>
              <a:t>using customized portals and built-in apps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13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64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104506" cy="99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itchFamily="34" charset="0"/>
              </a:rPr>
              <a:t>The </a:t>
            </a:r>
            <a:r>
              <a:rPr lang="en-US" sz="3600" i="1" dirty="0" err="1">
                <a:latin typeface="Century Gothic" pitchFamily="34" charset="0"/>
              </a:rPr>
              <a:t>CloudIoT</a:t>
            </a:r>
            <a:r>
              <a:rPr lang="en-US" sz="3600" dirty="0">
                <a:latin typeface="Century Gothic" pitchFamily="34" charset="0"/>
              </a:rPr>
              <a:t> </a:t>
            </a:r>
            <a:r>
              <a:rPr lang="en-US" sz="3600" dirty="0" smtClean="0">
                <a:latin typeface="Century Gothic" pitchFamily="34" charset="0"/>
              </a:rPr>
              <a:t>Paradigm </a:t>
            </a:r>
            <a:r>
              <a:rPr lang="en-US" sz="1200" dirty="0" smtClean="0">
                <a:latin typeface="Century Gothic" pitchFamily="34" charset="0"/>
              </a:rPr>
              <a:t>(</a:t>
            </a:r>
            <a:r>
              <a:rPr lang="en-US" sz="1200" dirty="0" err="1" smtClean="0">
                <a:latin typeface="Century Gothic" pitchFamily="34" charset="0"/>
              </a:rPr>
              <a:t>Pescapè</a:t>
            </a:r>
            <a:r>
              <a:rPr lang="en-US" sz="1200" dirty="0" smtClean="0">
                <a:latin typeface="Century Gothic" pitchFamily="34" charset="0"/>
              </a:rPr>
              <a:t> et al., 2013)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14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-4590004" y="1264559"/>
            <a:ext cx="8911687" cy="1280891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Century Gothic" pitchFamily="34" charset="0"/>
            </a:endParaRPr>
          </a:p>
        </p:txBody>
      </p:sp>
      <p:grpSp>
        <p:nvGrpSpPr>
          <p:cNvPr id="18" name="Diagramma 6"/>
          <p:cNvGrpSpPr/>
          <p:nvPr/>
        </p:nvGrpSpPr>
        <p:grpSpPr>
          <a:xfrm>
            <a:off x="556420" y="1447800"/>
            <a:ext cx="8125266" cy="1811737"/>
            <a:chOff x="2362837" y="4657176"/>
            <a:chExt cx="8125266" cy="1811737"/>
          </a:xfrm>
        </p:grpSpPr>
        <p:sp>
          <p:nvSpPr>
            <p:cNvPr id="19" name="Figura a mano libera 5"/>
            <p:cNvSpPr/>
            <p:nvPr/>
          </p:nvSpPr>
          <p:spPr>
            <a:xfrm>
              <a:off x="2362837" y="4657176"/>
              <a:ext cx="1811737" cy="18117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1734"/>
                <a:gd name="f7" fmla="val 905867"/>
                <a:gd name="f8" fmla="val 405570"/>
                <a:gd name="f9" fmla="val 1406164"/>
                <a:gd name="f10" fmla="+- 0 0 -90"/>
                <a:gd name="f11" fmla="*/ f3 1 1811734"/>
                <a:gd name="f12" fmla="*/ f4 1 1811734"/>
                <a:gd name="f13" fmla="+- f6 0 f5"/>
                <a:gd name="f14" fmla="*/ f10 f0 1"/>
                <a:gd name="f15" fmla="*/ f13 1 1811734"/>
                <a:gd name="f16" fmla="*/ 0 f13 1"/>
                <a:gd name="f17" fmla="*/ 905867 f13 1"/>
                <a:gd name="f18" fmla="*/ 1811734 f13 1"/>
                <a:gd name="f19" fmla="*/ f14 1 f2"/>
                <a:gd name="f20" fmla="*/ f16 1 1811734"/>
                <a:gd name="f21" fmla="*/ f17 1 1811734"/>
                <a:gd name="f22" fmla="*/ f18 1 1811734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11734" h="181173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pattFill prst="wdDnDiag">
              <a:fgClr>
                <a:srgbClr val="5B9BD5"/>
              </a:fgClr>
              <a:bgClr>
                <a:schemeClr val="bg1"/>
              </a:bgClr>
            </a:pattFill>
            <a:ln w="38100" cap="rnd">
              <a:solidFill>
                <a:srgbClr val="0070C0"/>
              </a:solidFill>
              <a:prstDash val="solid"/>
              <a:miter/>
            </a:ln>
          </p:spPr>
          <p:txBody>
            <a:bodyPr vert="horz" wrap="square" lIns="293266" tIns="293266" rIns="293266" bIns="293266" anchor="ctr" anchorCtr="1" compatLnSpc="1">
              <a:noAutofit/>
            </a:bodyPr>
            <a:lstStyle/>
            <a:p>
              <a:pPr marL="0" marR="0" lvl="0" indent="0" algn="ctr" defTabSz="9778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3200" b="1" i="0" u="none" strike="noStrike" kern="0" cap="none" spc="0" baseline="0" dirty="0">
                  <a:solidFill>
                    <a:sysClr val="windowText" lastClr="000000"/>
                  </a:solidFill>
                  <a:uFillTx/>
                  <a:latin typeface="Century Gothic" pitchFamily="34" charset="0"/>
                </a:rPr>
                <a:t>Cloud </a:t>
              </a:r>
            </a:p>
          </p:txBody>
        </p:sp>
        <p:sp>
          <p:nvSpPr>
            <p:cNvPr id="20" name="Figura a mano libera 6"/>
            <p:cNvSpPr/>
            <p:nvPr/>
          </p:nvSpPr>
          <p:spPr>
            <a:xfrm>
              <a:off x="4321683" y="5037639"/>
              <a:ext cx="1050801" cy="10508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0805"/>
                <a:gd name="f7" fmla="val 139284"/>
                <a:gd name="f8" fmla="val 401828"/>
                <a:gd name="f9" fmla="val 648977"/>
                <a:gd name="f10" fmla="val 911521"/>
                <a:gd name="f11" fmla="+- 0 0 -90"/>
                <a:gd name="f12" fmla="*/ f3 1 1050805"/>
                <a:gd name="f13" fmla="*/ f4 1 1050805"/>
                <a:gd name="f14" fmla="+- f6 0 f5"/>
                <a:gd name="f15" fmla="*/ f11 f0 1"/>
                <a:gd name="f16" fmla="*/ f14 1 1050805"/>
                <a:gd name="f17" fmla="*/ 139284 f14 1"/>
                <a:gd name="f18" fmla="*/ 401828 f14 1"/>
                <a:gd name="f19" fmla="*/ 648977 f14 1"/>
                <a:gd name="f20" fmla="*/ 911521 f14 1"/>
                <a:gd name="f21" fmla="*/ f15 1 f2"/>
                <a:gd name="f22" fmla="*/ f17 1 1050805"/>
                <a:gd name="f23" fmla="*/ f18 1 1050805"/>
                <a:gd name="f24" fmla="*/ f19 1 1050805"/>
                <a:gd name="f25" fmla="*/ f20 1 1050805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1" y="f38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9" y="f43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1050805" h="1050805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pattFill prst="wdDnDiag">
              <a:fgClr>
                <a:srgbClr val="B5CBE7"/>
              </a:fgClr>
              <a:bgClr>
                <a:schemeClr val="bg1"/>
              </a:bgClr>
            </a:pattFill>
            <a:ln cap="flat">
              <a:solidFill>
                <a:schemeClr val="accent2"/>
              </a:solidFill>
              <a:prstDash val="solid"/>
            </a:ln>
          </p:spPr>
          <p:txBody>
            <a:bodyPr vert="horz" wrap="square" lIns="139281" tIns="401823" rIns="139281" bIns="401823" anchor="ctr" anchorCtr="1" compatLnSpc="1">
              <a:noAutofit/>
            </a:bodyPr>
            <a:lstStyle/>
            <a:p>
              <a:pPr marL="0" marR="0" lvl="0" indent="0" algn="ctr" defTabSz="75561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700" b="0" i="0" u="none" strike="noStrike" kern="0" cap="none" spc="0" baseline="0">
                <a:solidFill>
                  <a:srgbClr val="FFFFFF"/>
                </a:solidFill>
                <a:uFillTx/>
                <a:latin typeface="Century Gothic" pitchFamily="34" charset="0"/>
              </a:endParaRPr>
            </a:p>
          </p:txBody>
        </p:sp>
        <p:sp>
          <p:nvSpPr>
            <p:cNvPr id="21" name="Figura a mano libera 7"/>
            <p:cNvSpPr/>
            <p:nvPr/>
          </p:nvSpPr>
          <p:spPr>
            <a:xfrm>
              <a:off x="5519601" y="4657176"/>
              <a:ext cx="1811737" cy="18117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1734"/>
                <a:gd name="f7" fmla="val 905867"/>
                <a:gd name="f8" fmla="val 405570"/>
                <a:gd name="f9" fmla="val 1406164"/>
                <a:gd name="f10" fmla="+- 0 0 -90"/>
                <a:gd name="f11" fmla="*/ f3 1 1811734"/>
                <a:gd name="f12" fmla="*/ f4 1 1811734"/>
                <a:gd name="f13" fmla="+- f6 0 f5"/>
                <a:gd name="f14" fmla="*/ f10 f0 1"/>
                <a:gd name="f15" fmla="*/ f13 1 1811734"/>
                <a:gd name="f16" fmla="*/ 0 f13 1"/>
                <a:gd name="f17" fmla="*/ 905867 f13 1"/>
                <a:gd name="f18" fmla="*/ 1811734 f13 1"/>
                <a:gd name="f19" fmla="*/ f14 1 f2"/>
                <a:gd name="f20" fmla="*/ f16 1 1811734"/>
                <a:gd name="f21" fmla="*/ f17 1 1811734"/>
                <a:gd name="f22" fmla="*/ f18 1 1811734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11734" h="181173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38100" cap="rnd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293266" tIns="293266" rIns="293266" bIns="293266" anchor="ctr" anchorCtr="1" compatLnSpc="1">
              <a:noAutofit/>
            </a:bodyPr>
            <a:lstStyle/>
            <a:p>
              <a:pPr algn="ctr" defTabSz="977850">
                <a:lnSpc>
                  <a:spcPct val="90000"/>
                </a:lnSpc>
                <a:spcAft>
                  <a:spcPts val="900"/>
                </a:spcAft>
              </a:pPr>
              <a:r>
                <a:rPr lang="it-IT" sz="3200" b="1" kern="0" dirty="0">
                  <a:solidFill>
                    <a:sysClr val="windowText" lastClr="000000"/>
                  </a:solidFill>
                  <a:latin typeface="Century Gothic" pitchFamily="34" charset="0"/>
                </a:rPr>
                <a:t>IoT</a:t>
              </a:r>
            </a:p>
          </p:txBody>
        </p:sp>
        <p:sp>
          <p:nvSpPr>
            <p:cNvPr id="22" name="Figura a mano libera 8"/>
            <p:cNvSpPr/>
            <p:nvPr/>
          </p:nvSpPr>
          <p:spPr>
            <a:xfrm>
              <a:off x="7478447" y="5037639"/>
              <a:ext cx="1050801" cy="10508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0805"/>
                <a:gd name="f7" fmla="val 139284"/>
                <a:gd name="f8" fmla="val 216466"/>
                <a:gd name="f9" fmla="val 911521"/>
                <a:gd name="f10" fmla="val 463615"/>
                <a:gd name="f11" fmla="val 587190"/>
                <a:gd name="f12" fmla="val 834339"/>
                <a:gd name="f13" fmla="+- 0 0 -90"/>
                <a:gd name="f14" fmla="*/ f3 1 1050805"/>
                <a:gd name="f15" fmla="*/ f4 1 1050805"/>
                <a:gd name="f16" fmla="+- f6 0 f5"/>
                <a:gd name="f17" fmla="*/ f13 f0 1"/>
                <a:gd name="f18" fmla="*/ f16 1 1050805"/>
                <a:gd name="f19" fmla="*/ 139284 f16 1"/>
                <a:gd name="f20" fmla="*/ 216466 f16 1"/>
                <a:gd name="f21" fmla="*/ 911521 f16 1"/>
                <a:gd name="f22" fmla="*/ 463615 f16 1"/>
                <a:gd name="f23" fmla="*/ 587190 f16 1"/>
                <a:gd name="f24" fmla="*/ 834339 f16 1"/>
                <a:gd name="f25" fmla="*/ f17 1 f2"/>
                <a:gd name="f26" fmla="*/ f19 1 1050805"/>
                <a:gd name="f27" fmla="*/ f20 1 1050805"/>
                <a:gd name="f28" fmla="*/ f21 1 1050805"/>
                <a:gd name="f29" fmla="*/ f22 1 1050805"/>
                <a:gd name="f30" fmla="*/ f23 1 1050805"/>
                <a:gd name="f31" fmla="*/ f24 1 1050805"/>
                <a:gd name="f32" fmla="*/ f5 1 f18"/>
                <a:gd name="f33" fmla="*/ f6 1 f18"/>
                <a:gd name="f34" fmla="+- f25 0 f1"/>
                <a:gd name="f35" fmla="*/ f26 1 f18"/>
                <a:gd name="f36" fmla="*/ f27 1 f18"/>
                <a:gd name="f37" fmla="*/ f28 1 f18"/>
                <a:gd name="f38" fmla="*/ f29 1 f18"/>
                <a:gd name="f39" fmla="*/ f30 1 f18"/>
                <a:gd name="f40" fmla="*/ f31 1 f18"/>
                <a:gd name="f41" fmla="*/ f32 f14 1"/>
                <a:gd name="f42" fmla="*/ f33 f14 1"/>
                <a:gd name="f43" fmla="*/ f33 f15 1"/>
                <a:gd name="f44" fmla="*/ f32 f15 1"/>
                <a:gd name="f45" fmla="*/ f35 f14 1"/>
                <a:gd name="f46" fmla="*/ f36 f15 1"/>
                <a:gd name="f47" fmla="*/ f37 f14 1"/>
                <a:gd name="f48" fmla="*/ f38 f15 1"/>
                <a:gd name="f49" fmla="*/ f39 f15 1"/>
                <a:gd name="f50" fmla="*/ f4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5" y="f46"/>
                </a:cxn>
                <a:cxn ang="f34">
                  <a:pos x="f47" y="f46"/>
                </a:cxn>
                <a:cxn ang="f34">
                  <a:pos x="f47" y="f48"/>
                </a:cxn>
                <a:cxn ang="f34">
                  <a:pos x="f45" y="f48"/>
                </a:cxn>
                <a:cxn ang="f34">
                  <a:pos x="f45" y="f46"/>
                </a:cxn>
                <a:cxn ang="f34">
                  <a:pos x="f45" y="f49"/>
                </a:cxn>
                <a:cxn ang="f34">
                  <a:pos x="f47" y="f49"/>
                </a:cxn>
                <a:cxn ang="f34">
                  <a:pos x="f47" y="f50"/>
                </a:cxn>
                <a:cxn ang="f34">
                  <a:pos x="f45" y="f50"/>
                </a:cxn>
                <a:cxn ang="f34">
                  <a:pos x="f45" y="f49"/>
                </a:cxn>
              </a:cxnLst>
              <a:rect l="f41" t="f44" r="f42" b="f43"/>
              <a:pathLst>
                <a:path w="1050805" h="1050805">
                  <a:moveTo>
                    <a:pt x="f7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7" y="f8"/>
                  </a:lnTo>
                  <a:close/>
                  <a:moveTo>
                    <a:pt x="f7" y="f11"/>
                  </a:moveTo>
                  <a:lnTo>
                    <a:pt x="f9" y="f11"/>
                  </a:lnTo>
                  <a:lnTo>
                    <a:pt x="f9" y="f12"/>
                  </a:lnTo>
                  <a:lnTo>
                    <a:pt x="f7" y="f12"/>
                  </a:lnTo>
                  <a:lnTo>
                    <a:pt x="f7" y="f11"/>
                  </a:lnTo>
                  <a:close/>
                </a:path>
              </a:pathLst>
            </a:custGeom>
            <a:pattFill prst="wdDnDiag">
              <a:fgClr>
                <a:srgbClr val="B5CBE7"/>
              </a:fgClr>
              <a:bgClr>
                <a:schemeClr val="bg1"/>
              </a:bgClr>
            </a:pattFill>
            <a:ln cap="flat">
              <a:solidFill>
                <a:schemeClr val="accent2"/>
              </a:solidFill>
              <a:prstDash val="solid"/>
            </a:ln>
          </p:spPr>
          <p:txBody>
            <a:bodyPr vert="horz" wrap="square" lIns="139281" tIns="401823" rIns="139281" bIns="401823" anchor="ctr" anchorCtr="1" compatLnSpc="1">
              <a:noAutofit/>
            </a:bodyPr>
            <a:lstStyle/>
            <a:p>
              <a:pPr algn="ctr" defTabSz="755614">
                <a:lnSpc>
                  <a:spcPct val="90000"/>
                </a:lnSpc>
                <a:spcAft>
                  <a:spcPts val="700"/>
                </a:spcAft>
              </a:pPr>
              <a:endParaRPr lang="it-IT" sz="1700" kern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3" name="Figura a mano libera 9"/>
            <p:cNvSpPr/>
            <p:nvPr/>
          </p:nvSpPr>
          <p:spPr>
            <a:xfrm>
              <a:off x="8676366" y="4657176"/>
              <a:ext cx="1811737" cy="18117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1734"/>
                <a:gd name="f7" fmla="val 905867"/>
                <a:gd name="f8" fmla="val 405570"/>
                <a:gd name="f9" fmla="val 1406164"/>
                <a:gd name="f10" fmla="+- 0 0 -90"/>
                <a:gd name="f11" fmla="*/ f3 1 1811734"/>
                <a:gd name="f12" fmla="*/ f4 1 1811734"/>
                <a:gd name="f13" fmla="+- f6 0 f5"/>
                <a:gd name="f14" fmla="*/ f10 f0 1"/>
                <a:gd name="f15" fmla="*/ f13 1 1811734"/>
                <a:gd name="f16" fmla="*/ 0 f13 1"/>
                <a:gd name="f17" fmla="*/ 905867 f13 1"/>
                <a:gd name="f18" fmla="*/ 1811734 f13 1"/>
                <a:gd name="f19" fmla="*/ f14 1 f2"/>
                <a:gd name="f20" fmla="*/ f16 1 1811734"/>
                <a:gd name="f21" fmla="*/ f17 1 1811734"/>
                <a:gd name="f22" fmla="*/ f18 1 1811734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11734" h="181173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pattFill prst="wdDnDiag">
              <a:fgClr>
                <a:srgbClr val="00B050"/>
              </a:fgClr>
              <a:bgClr>
                <a:schemeClr val="bg1"/>
              </a:bgClr>
            </a:pattFill>
            <a:ln w="38100" cap="rnd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293266" tIns="293266" rIns="293266" bIns="293266" anchor="ctr" anchorCtr="1" compatLnSpc="1">
              <a:noAutofit/>
            </a:bodyPr>
            <a:lstStyle/>
            <a:p>
              <a:pPr algn="ctr" defTabSz="977850">
                <a:lnSpc>
                  <a:spcPct val="90000"/>
                </a:lnSpc>
                <a:spcAft>
                  <a:spcPts val="900"/>
                </a:spcAft>
              </a:pPr>
              <a:r>
                <a:rPr lang="it-IT" sz="2000" b="1" kern="0" dirty="0">
                  <a:solidFill>
                    <a:sysClr val="windowText" lastClr="000000"/>
                  </a:solidFill>
                  <a:latin typeface="Century Gothic" pitchFamily="34" charset="0"/>
                </a:rPr>
                <a:t>CloudIoT</a:t>
              </a:r>
            </a:p>
          </p:txBody>
        </p:sp>
      </p:grp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graphicFrame>
        <p:nvGraphicFramePr>
          <p:cNvPr id="24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9856991"/>
              </p:ext>
            </p:extLst>
          </p:nvPr>
        </p:nvGraphicFramePr>
        <p:xfrm>
          <a:off x="457200" y="3292475"/>
          <a:ext cx="8382000" cy="303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990600" y="76200"/>
            <a:ext cx="7104506" cy="990600"/>
          </a:xfrm>
        </p:spPr>
        <p:txBody>
          <a:bodyPr>
            <a:normAutofit/>
          </a:bodyPr>
          <a:lstStyle/>
          <a:p>
            <a:pPr lvl="0" algn="ctr"/>
            <a:r>
              <a:rPr lang="en-US" sz="4400" dirty="0" smtClean="0">
                <a:latin typeface="Century Gothic" pitchFamily="34" charset="0"/>
              </a:rPr>
              <a:t>Healthcare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5638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err="1" smtClean="0">
                <a:latin typeface="Century Gothic" pitchFamily="34" charset="0"/>
              </a:rPr>
              <a:t>CloudIoT</a:t>
            </a:r>
            <a:r>
              <a:rPr lang="en-US" sz="2400" dirty="0" smtClean="0">
                <a:latin typeface="Century Gothic" pitchFamily="34" charset="0"/>
              </a:rPr>
              <a:t> facilitates healthcare best practices 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and opens the door to innovations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Managing healthcare sensor data efficiently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Reduced need for expertise in technology </a:t>
            </a:r>
            <a:r>
              <a:rPr lang="en-US" sz="1800" dirty="0" smtClean="0">
                <a:latin typeface="Century Gothic" pitchFamily="34" charset="0"/>
              </a:rPr>
              <a:t>infrastructures through </a:t>
            </a:r>
            <a:r>
              <a:rPr lang="en-US" sz="1800" dirty="0">
                <a:latin typeface="Century Gothic" pitchFamily="34" charset="0"/>
              </a:rPr>
              <a:t>abstraction of technical </a:t>
            </a:r>
            <a:r>
              <a:rPr lang="en-US" sz="1800" dirty="0" smtClean="0">
                <a:latin typeface="Century Gothic" pitchFamily="34" charset="0"/>
              </a:rPr>
              <a:t>details</a:t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endParaRPr lang="en-US" sz="1800" dirty="0">
              <a:latin typeface="Century Gothic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2400" dirty="0" err="1" smtClean="0">
                <a:latin typeface="Century Gothic" pitchFamily="34" charset="0"/>
              </a:rPr>
              <a:t>CloudIoT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enables </a:t>
            </a:r>
            <a:r>
              <a:rPr lang="en-US" sz="2400" i="1" dirty="0">
                <a:latin typeface="Century Gothic" pitchFamily="34" charset="0"/>
              </a:rPr>
              <a:t>cost-effective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i="1" dirty="0">
                <a:latin typeface="Century Gothic" pitchFamily="34" charset="0"/>
              </a:rPr>
              <a:t>efficient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i="1" dirty="0">
                <a:latin typeface="Century Gothic" pitchFamily="34" charset="0"/>
              </a:rPr>
              <a:t>timely,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and </a:t>
            </a:r>
            <a:r>
              <a:rPr lang="en-US" sz="2400" i="1" dirty="0">
                <a:latin typeface="Century Gothic" pitchFamily="34" charset="0"/>
              </a:rPr>
              <a:t>ubiquitous</a:t>
            </a:r>
            <a:r>
              <a:rPr lang="en-US" sz="2400" dirty="0">
                <a:latin typeface="Century Gothic" pitchFamily="34" charset="0"/>
              </a:rPr>
              <a:t> medical services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Health information delivery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Health and wellness monitoring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Medical status and disease monitoring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Medication intake monitoring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Rehab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Ambient </a:t>
            </a:r>
            <a:r>
              <a:rPr lang="en-US" sz="1800" dirty="0" smtClean="0">
                <a:latin typeface="Century Gothic" pitchFamily="34" charset="0"/>
              </a:rPr>
              <a:t>Assisted Living</a:t>
            </a:r>
            <a:endParaRPr lang="en-US" sz="1800" dirty="0">
              <a:latin typeface="Century Gothic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entury Gothic" pitchFamily="34" charset="0"/>
              </a:rPr>
              <a:t>…</a:t>
            </a:r>
          </a:p>
          <a:p>
            <a:pPr lvl="0">
              <a:lnSpc>
                <a:spcPct val="90000"/>
              </a:lnSpc>
            </a:pPr>
            <a:endParaRPr lang="en-US" sz="2400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28" y="3657600"/>
            <a:ext cx="3607972" cy="3607970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15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0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304800" y="-533400"/>
            <a:ext cx="8610600" cy="1280891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Century Gothic" pitchFamily="34" charset="0"/>
              </a:rPr>
              <a:t>New Applications </a:t>
            </a:r>
            <a:r>
              <a:rPr lang="en-US" sz="2800" dirty="0" smtClean="0">
                <a:latin typeface="Century Gothic" pitchFamily="34" charset="0"/>
              </a:rPr>
              <a:t>lead to </a:t>
            </a:r>
            <a:r>
              <a:rPr lang="en-US" sz="2800" b="1" dirty="0" smtClean="0">
                <a:latin typeface="Century Gothic" pitchFamily="34" charset="0"/>
              </a:rPr>
              <a:t>New Challenges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189588"/>
            <a:ext cx="7769352" cy="513501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4" name="Ovale 3"/>
          <p:cNvSpPr/>
          <p:nvPr/>
        </p:nvSpPr>
        <p:spPr>
          <a:xfrm>
            <a:off x="5486400" y="5181600"/>
            <a:ext cx="1600200" cy="1371600"/>
          </a:xfrm>
          <a:prstGeom prst="ellipse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86000">
                <a:schemeClr val="accent4">
                  <a:lumMod val="20000"/>
                  <a:lumOff val="80000"/>
                </a:schemeClr>
              </a:gs>
              <a:gs pos="19000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  <a:gs pos="66000">
                <a:schemeClr val="accent4">
                  <a:lumMod val="20000"/>
                  <a:lumOff val="80000"/>
                  <a:alpha val="0"/>
                </a:schemeClr>
              </a:gs>
              <a:gs pos="99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104506" cy="990600"/>
          </a:xfrm>
        </p:spPr>
        <p:txBody>
          <a:bodyPr>
            <a:normAutofit/>
          </a:bodyPr>
          <a:lstStyle/>
          <a:p>
            <a:pPr algn="ctr"/>
            <a:r>
              <a:rPr lang="it-IT" sz="3000" dirty="0" smtClean="0">
                <a:latin typeface="Century Gothic" pitchFamily="34" charset="0"/>
              </a:rPr>
              <a:t>Cloud network performance is critical</a:t>
            </a:r>
            <a:endParaRPr lang="en-US" sz="3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17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entury Gothic" pitchFamily="34" charset="0"/>
              </a:rPr>
              <a:t>Without </a:t>
            </a:r>
            <a:r>
              <a:rPr lang="en-US" sz="2800" dirty="0">
                <a:latin typeface="Century Gothic" pitchFamily="34" charset="0"/>
              </a:rPr>
              <a:t>high-performance networks, </a:t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>there would be no such thing as cloud </a:t>
            </a:r>
            <a:r>
              <a:rPr lang="en-US" sz="2800" dirty="0" smtClean="0">
                <a:latin typeface="Century Gothic" pitchFamily="34" charset="0"/>
              </a:rPr>
              <a:t>computing</a:t>
            </a:r>
            <a:endParaRPr lang="en-US" sz="2800" dirty="0"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entury Gothic" pitchFamily="34" charset="0"/>
              </a:rPr>
              <a:t>The network can be the bottleneck for computation (e.g. </a:t>
            </a:r>
            <a:r>
              <a:rPr lang="en-US" sz="2800" dirty="0" smtClean="0">
                <a:latin typeface="Century Gothic" pitchFamily="34" charset="0"/>
              </a:rPr>
              <a:t>high performance </a:t>
            </a:r>
            <a:r>
              <a:rPr lang="en-US" sz="2800" dirty="0">
                <a:latin typeface="Century Gothic" pitchFamily="34" charset="0"/>
              </a:rPr>
              <a:t>computing, video processing, etc.)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latin typeface="Century Gothic" pitchFamily="34" charset="0"/>
              </a:rPr>
              <a:t>Poor network provisioning </a:t>
            </a:r>
            <a:r>
              <a:rPr lang="en-US" sz="2800" kern="0" dirty="0" smtClean="0">
                <a:latin typeface="Century Gothic" pitchFamily="34" charset="0"/>
              </a:rPr>
              <a:t>can severely </a:t>
            </a:r>
            <a:r>
              <a:rPr lang="en-US" sz="2800" kern="0" dirty="0">
                <a:latin typeface="Century Gothic" pitchFamily="34" charset="0"/>
              </a:rPr>
              <a:t>compromise user </a:t>
            </a:r>
            <a:r>
              <a:rPr lang="en-US" sz="2800" kern="0" dirty="0" smtClean="0">
                <a:latin typeface="Century Gothic" pitchFamily="34" charset="0"/>
              </a:rPr>
              <a:t>experience</a:t>
            </a:r>
            <a:endParaRPr lang="en-US" sz="2800" kern="0" dirty="0">
              <a:latin typeface="Century Gothic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7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18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164617" y="1216012"/>
            <a:ext cx="4666690" cy="274638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900" b="1" dirty="0" smtClean="0">
                <a:latin typeface="Century Gothic" pitchFamily="34" charset="0"/>
              </a:rPr>
              <a:t>Cloud traffic is rapidly growing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latin typeface="Century Gothic" pitchFamily="34" charset="0"/>
              </a:rPr>
              <a:t>Since 2008, most of the IP traffic has originated or terminated in a datacenter</a:t>
            </a:r>
          </a:p>
          <a:p>
            <a:pPr>
              <a:spcAft>
                <a:spcPts val="1200"/>
              </a:spcAft>
            </a:pPr>
            <a:r>
              <a:rPr lang="en-US" sz="2100" dirty="0" smtClean="0">
                <a:latin typeface="Century Gothic" pitchFamily="34" charset="0"/>
              </a:rPr>
              <a:t>More than 75% of datacenter traffic will be cloud traffic by 2018 </a:t>
            </a:r>
            <a:r>
              <a:rPr lang="en-US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(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Cisco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Global Cloud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Index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)</a:t>
            </a: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100" dirty="0" smtClean="0">
                <a:latin typeface="Century Gothic" pitchFamily="34" charset="0"/>
              </a:rPr>
              <a:t>Public cloud is growing faster </a:t>
            </a:r>
            <a:br>
              <a:rPr lang="en-US" sz="2100" dirty="0" smtClean="0">
                <a:latin typeface="Century Gothic" pitchFamily="34" charset="0"/>
              </a:rPr>
            </a:br>
            <a:r>
              <a:rPr lang="en-US" sz="2100" dirty="0" smtClean="0">
                <a:latin typeface="Century Gothic" pitchFamily="34" charset="0"/>
              </a:rPr>
              <a:t>than private cloud</a:t>
            </a:r>
          </a:p>
          <a:p>
            <a:pPr>
              <a:spcAft>
                <a:spcPts val="1200"/>
              </a:spcAft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6" name="Segnaposto contenut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42" y="2971800"/>
            <a:ext cx="4069039" cy="3847966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39224" y="3869363"/>
            <a:ext cx="4813776" cy="276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sz="1800" b="1" dirty="0" smtClean="0">
                <a:latin typeface="Century Gothic" pitchFamily="34" charset="0"/>
              </a:rPr>
              <a:t>Huge investments in cloud networking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Century Gothic" pitchFamily="34" charset="0"/>
              </a:rPr>
              <a:t>15% of datacenter’s total </a:t>
            </a:r>
            <a:r>
              <a:rPr lang="en-US" sz="1600" dirty="0" smtClean="0">
                <a:latin typeface="Century Gothic" pitchFamily="34" charset="0"/>
              </a:rPr>
              <a:t>worth</a:t>
            </a:r>
            <a:endParaRPr lang="en-US" sz="1600" dirty="0">
              <a:latin typeface="Century Gothic" pitchFamily="34" charset="0"/>
            </a:endParaRP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Century Gothic" pitchFamily="34" charset="0"/>
              </a:rPr>
              <a:t>Datacenters and cloud architectures continue to evolve to support increasing adoption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Century Gothic" pitchFamily="34" charset="0"/>
              </a:rPr>
              <a:t>Geo-distributed networks of datacenters are being built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35" y="1186894"/>
            <a:ext cx="3859966" cy="17948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651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itchFamily="34" charset="0"/>
              </a:rPr>
              <a:t>Cloud networks</a:t>
            </a:r>
            <a:endParaRPr lang="en-US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7558658" cy="99060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it-IT" sz="2800" dirty="0" err="1">
                <a:latin typeface="Century Gothic" pitchFamily="34" charset="0"/>
              </a:rPr>
              <a:t>Map</a:t>
            </a:r>
            <a:r>
              <a:rPr lang="it-IT" sz="2800" dirty="0">
                <a:latin typeface="Century Gothic" pitchFamily="34" charset="0"/>
              </a:rPr>
              <a:t> of </a:t>
            </a:r>
            <a:r>
              <a:rPr lang="it-IT" sz="2800" dirty="0" err="1" smtClean="0">
                <a:latin typeface="Century Gothic" pitchFamily="34" charset="0"/>
              </a:rPr>
              <a:t>all</a:t>
            </a:r>
            <a:r>
              <a:rPr lang="it-IT" sz="2800" dirty="0" smtClean="0">
                <a:latin typeface="Century Gothic" pitchFamily="34" charset="0"/>
              </a:rPr>
              <a:t> </a:t>
            </a:r>
            <a:r>
              <a:rPr lang="it-IT" sz="2800" dirty="0" err="1">
                <a:latin typeface="Century Gothic" pitchFamily="34" charset="0"/>
              </a:rPr>
              <a:t>Azure</a:t>
            </a:r>
            <a:r>
              <a:rPr lang="it-IT" sz="2800" dirty="0">
                <a:latin typeface="Century Gothic" pitchFamily="34" charset="0"/>
              </a:rPr>
              <a:t> and AWS </a:t>
            </a:r>
            <a:r>
              <a:rPr lang="it-IT" sz="2800" dirty="0" err="1" smtClean="0">
                <a:latin typeface="Century Gothic" pitchFamily="34" charset="0"/>
              </a:rPr>
              <a:t>Datacenters</a:t>
            </a:r>
            <a:r>
              <a:rPr lang="it-IT" sz="2800" dirty="0" smtClean="0">
                <a:latin typeface="Century Gothic" pitchFamily="34" charset="0"/>
              </a:rPr>
              <a:t/>
            </a:r>
            <a:br>
              <a:rPr lang="it-IT" sz="2800" dirty="0" smtClean="0">
                <a:latin typeface="Century Gothic" pitchFamily="34" charset="0"/>
              </a:rPr>
            </a:br>
            <a:r>
              <a:rPr lang="it-IT" sz="2000" dirty="0" smtClean="0">
                <a:latin typeface="Century Gothic" pitchFamily="34" charset="0"/>
              </a:rPr>
              <a:t>(end of 2016, </a:t>
            </a:r>
            <a:r>
              <a:rPr lang="it-IT" sz="2000" dirty="0" err="1" smtClean="0">
                <a:latin typeface="Century Gothic" pitchFamily="34" charset="0"/>
              </a:rPr>
              <a:t>source:Atomia</a:t>
            </a:r>
            <a:r>
              <a:rPr lang="it-IT" sz="2000" dirty="0" smtClean="0">
                <a:latin typeface="Century Gothic" pitchFamily="34" charset="0"/>
              </a:rPr>
              <a:t>)</a:t>
            </a:r>
            <a:endParaRPr lang="it-IT" sz="2000" dirty="0">
              <a:latin typeface="Century Gothic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ttp://www.channelfutures.com/sites/talkincloud.com/files/uploads/2015/09/aws-azure-dc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2" y="1371600"/>
            <a:ext cx="8952341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762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Century Gothic" pitchFamily="34" charset="0"/>
              </a:rPr>
              <a:t>Agenda</a:t>
            </a:r>
            <a:endParaRPr lang="it-IT" sz="4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2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34025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it-IT" sz="2800" dirty="0" smtClean="0">
                <a:latin typeface="Century Gothic" pitchFamily="34" charset="0"/>
              </a:rPr>
              <a:t>Il Paradigma </a:t>
            </a:r>
            <a:r>
              <a:rPr lang="it-IT" sz="2800" b="1" dirty="0" err="1" smtClean="0">
                <a:latin typeface="Century Gothic" pitchFamily="34" charset="0"/>
              </a:rPr>
              <a:t>CloudIoT</a:t>
            </a:r>
            <a:endParaRPr lang="it-IT" sz="2800" i="1" dirty="0">
              <a:latin typeface="Century Gothic" pitchFamily="34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it-IT" sz="2000" i="1" dirty="0">
                <a:latin typeface="Century Gothic" pitchFamily="34" charset="0"/>
              </a:rPr>
              <a:t>A. Botta</a:t>
            </a:r>
            <a:r>
              <a:rPr lang="it-IT" sz="2000" i="1" dirty="0">
                <a:latin typeface="Century Gothic" pitchFamily="34" charset="0"/>
              </a:rPr>
              <a:t>, </a:t>
            </a:r>
            <a:r>
              <a:rPr lang="it-IT" sz="2000" i="1" dirty="0">
                <a:latin typeface="Century Gothic" pitchFamily="34" charset="0"/>
              </a:rPr>
              <a:t>W. </a:t>
            </a:r>
            <a:r>
              <a:rPr lang="it-IT" sz="2000" i="1" dirty="0">
                <a:latin typeface="Century Gothic" pitchFamily="34" charset="0"/>
              </a:rPr>
              <a:t>de Donato, </a:t>
            </a:r>
            <a:r>
              <a:rPr lang="it-IT" sz="2000" i="1" dirty="0">
                <a:latin typeface="Century Gothic" pitchFamily="34" charset="0"/>
              </a:rPr>
              <a:t>V. </a:t>
            </a:r>
            <a:r>
              <a:rPr lang="it-IT" sz="2000" i="1" dirty="0">
                <a:latin typeface="Century Gothic" pitchFamily="34" charset="0"/>
              </a:rPr>
              <a:t>Persico, </a:t>
            </a:r>
            <a:r>
              <a:rPr lang="it-IT" sz="2000" i="1" dirty="0">
                <a:latin typeface="Century Gothic" pitchFamily="34" charset="0"/>
              </a:rPr>
              <a:t>A. </a:t>
            </a:r>
            <a:r>
              <a:rPr lang="it-IT" sz="2000" i="1" dirty="0">
                <a:latin typeface="Century Gothic" pitchFamily="34" charset="0"/>
              </a:rPr>
              <a:t>Pescapè, </a:t>
            </a:r>
            <a:r>
              <a:rPr lang="it-IT" sz="2000" i="1" dirty="0">
                <a:latin typeface="Century Gothic" pitchFamily="34" charset="0"/>
              </a:rPr>
              <a:t/>
            </a:r>
            <a:br>
              <a:rPr lang="it-IT" sz="2000" i="1" dirty="0">
                <a:latin typeface="Century Gothic" pitchFamily="34" charset="0"/>
              </a:rPr>
            </a:br>
            <a:r>
              <a:rPr lang="it-IT" sz="2000" i="1" dirty="0">
                <a:latin typeface="Century Gothic" pitchFamily="34" charset="0"/>
              </a:rPr>
              <a:t>Integration </a:t>
            </a:r>
            <a:r>
              <a:rPr lang="it-IT" sz="2000" i="1" dirty="0">
                <a:latin typeface="Century Gothic" pitchFamily="34" charset="0"/>
              </a:rPr>
              <a:t>of Cloud Computing </a:t>
            </a:r>
            <a:r>
              <a:rPr lang="it-IT" sz="2000" i="1" dirty="0">
                <a:latin typeface="Century Gothic" pitchFamily="34" charset="0"/>
              </a:rPr>
              <a:t>and </a:t>
            </a:r>
            <a:r>
              <a:rPr lang="it-IT" sz="2000" i="1" dirty="0">
                <a:latin typeface="Century Gothic" pitchFamily="34" charset="0"/>
              </a:rPr>
              <a:t>Internet of Things: a </a:t>
            </a:r>
            <a:r>
              <a:rPr lang="it-IT" sz="2000" i="1" dirty="0">
                <a:latin typeface="Century Gothic" pitchFamily="34" charset="0"/>
              </a:rPr>
              <a:t>Survey, Future </a:t>
            </a:r>
            <a:r>
              <a:rPr lang="it-IT" sz="2000" i="1" dirty="0">
                <a:latin typeface="Century Gothic" pitchFamily="34" charset="0"/>
              </a:rPr>
              <a:t>Generation Computer Systems, </a:t>
            </a:r>
            <a:r>
              <a:rPr lang="it-IT" sz="2000" i="1" dirty="0" err="1">
                <a:latin typeface="Century Gothic" pitchFamily="34" charset="0"/>
              </a:rPr>
              <a:t>Elsevier</a:t>
            </a:r>
            <a:endParaRPr lang="it-IT" sz="2000" i="1" dirty="0">
              <a:latin typeface="Century Gothic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GB" sz="2800" dirty="0">
              <a:latin typeface="Century Gothic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800" dirty="0" smtClean="0">
                <a:latin typeface="Century Gothic" pitchFamily="34" charset="0"/>
              </a:rPr>
              <a:t>La </a:t>
            </a:r>
            <a:r>
              <a:rPr lang="en-GB" sz="2800" dirty="0" err="1" smtClean="0">
                <a:latin typeface="Century Gothic" pitchFamily="34" charset="0"/>
              </a:rPr>
              <a:t>connettività</a:t>
            </a:r>
            <a:r>
              <a:rPr lang="en-GB" sz="2800" dirty="0" smtClean="0">
                <a:latin typeface="Century Gothic" pitchFamily="34" charset="0"/>
              </a:rPr>
              <a:t> </a:t>
            </a:r>
            <a:r>
              <a:rPr lang="en-GB" sz="2800" dirty="0" smtClean="0">
                <a:latin typeface="Century Gothic" pitchFamily="34" charset="0"/>
              </a:rPr>
              <a:t>e </a:t>
            </a:r>
            <a:r>
              <a:rPr lang="en-GB" sz="2800" dirty="0" smtClean="0">
                <a:latin typeface="Century Gothic" pitchFamily="34" charset="0"/>
              </a:rPr>
              <a:t>le </a:t>
            </a:r>
            <a:r>
              <a:rPr lang="en-GB" sz="2800" dirty="0" err="1" smtClean="0">
                <a:latin typeface="Century Gothic" pitchFamily="34" charset="0"/>
              </a:rPr>
              <a:t>prestazioni</a:t>
            </a:r>
            <a:r>
              <a:rPr lang="en-GB" sz="2800" dirty="0" smtClean="0">
                <a:latin typeface="Century Gothic" pitchFamily="34" charset="0"/>
              </a:rPr>
              <a:t> di rete </a:t>
            </a:r>
            <a:r>
              <a:rPr lang="en-GB" sz="2800" dirty="0" err="1" smtClean="0">
                <a:latin typeface="Century Gothic" pitchFamily="34" charset="0"/>
              </a:rPr>
              <a:t>delle</a:t>
            </a:r>
            <a:r>
              <a:rPr lang="en-GB" sz="2800" dirty="0" smtClean="0">
                <a:latin typeface="Century Gothic" pitchFamily="34" charset="0"/>
              </a:rPr>
              <a:t> Cloud </a:t>
            </a:r>
            <a:r>
              <a:rPr lang="en-GB" sz="2800" dirty="0" err="1" smtClean="0">
                <a:latin typeface="Century Gothic" pitchFamily="34" charset="0"/>
              </a:rPr>
              <a:t>pubbliche</a:t>
            </a:r>
            <a:endParaRPr lang="en-GB" sz="2800" dirty="0" smtClean="0">
              <a:latin typeface="Century Gothic" pitchFamily="34" charset="0"/>
            </a:endParaRPr>
          </a:p>
          <a:p>
            <a:pPr marL="889000" lvl="1" indent="-436563">
              <a:buFont typeface="Arial"/>
              <a:buChar char="•"/>
            </a:pPr>
            <a:r>
              <a:rPr lang="en-GB" sz="2000" i="1" dirty="0">
                <a:latin typeface="Century Gothic" pitchFamily="34" charset="0"/>
              </a:rPr>
              <a:t>V. </a:t>
            </a:r>
            <a:r>
              <a:rPr lang="en-GB" sz="2000" i="1" dirty="0" err="1">
                <a:latin typeface="Century Gothic" pitchFamily="34" charset="0"/>
              </a:rPr>
              <a:t>Persico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A. </a:t>
            </a:r>
            <a:r>
              <a:rPr lang="en-GB" sz="2000" i="1" dirty="0" err="1">
                <a:latin typeface="Century Gothic" pitchFamily="34" charset="0"/>
              </a:rPr>
              <a:t>Botta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P. </a:t>
            </a:r>
            <a:r>
              <a:rPr lang="en-GB" sz="2000" i="1" dirty="0" err="1">
                <a:latin typeface="Century Gothic" pitchFamily="34" charset="0"/>
              </a:rPr>
              <a:t>Marchetta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A. </a:t>
            </a:r>
            <a:r>
              <a:rPr lang="en-GB" sz="2000" i="1" dirty="0" err="1">
                <a:latin typeface="Century Gothic" pitchFamily="34" charset="0"/>
              </a:rPr>
              <a:t>Montieri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A. </a:t>
            </a:r>
            <a:r>
              <a:rPr lang="en-GB" sz="2000" i="1" dirty="0" err="1">
                <a:latin typeface="Century Gothic" pitchFamily="34" charset="0"/>
              </a:rPr>
              <a:t>Pescapè</a:t>
            </a:r>
            <a:r>
              <a:rPr lang="en-GB" sz="2000" i="1" dirty="0">
                <a:latin typeface="Century Gothic" pitchFamily="34" charset="0"/>
              </a:rPr>
              <a:t>, On </a:t>
            </a:r>
            <a:r>
              <a:rPr lang="en-GB" sz="2000" i="1" dirty="0">
                <a:latin typeface="Century Gothic" pitchFamily="34" charset="0"/>
              </a:rPr>
              <a:t>the performance of the wide-area networks interconnecting public-cloud </a:t>
            </a:r>
            <a:r>
              <a:rPr lang="en-GB" sz="2000" i="1" dirty="0" err="1">
                <a:latin typeface="Century Gothic" pitchFamily="34" charset="0"/>
              </a:rPr>
              <a:t>datacenters</a:t>
            </a:r>
            <a:r>
              <a:rPr lang="en-GB" sz="2000" i="1" dirty="0">
                <a:latin typeface="Century Gothic" pitchFamily="34" charset="0"/>
              </a:rPr>
              <a:t> around the </a:t>
            </a:r>
            <a:r>
              <a:rPr lang="en-GB" sz="2000" i="1" dirty="0">
                <a:latin typeface="Century Gothic" pitchFamily="34" charset="0"/>
              </a:rPr>
              <a:t>globe, </a:t>
            </a:r>
            <a:r>
              <a:rPr lang="en-GB" sz="2000" i="1" dirty="0">
                <a:latin typeface="Century Gothic" pitchFamily="34" charset="0"/>
              </a:rPr>
              <a:t>Computer Networks 112: 67-83 (2017</a:t>
            </a:r>
            <a:r>
              <a:rPr lang="en-GB" sz="2000" i="1" dirty="0">
                <a:latin typeface="Century Gothic" pitchFamily="34" charset="0"/>
              </a:rPr>
              <a:t>)</a:t>
            </a:r>
          </a:p>
          <a:p>
            <a:pPr marL="889000" lvl="1" indent="-436563">
              <a:buFont typeface="Arial"/>
              <a:buChar char="•"/>
            </a:pPr>
            <a:r>
              <a:rPr lang="en-GB" sz="2000" i="1" dirty="0">
                <a:latin typeface="Century Gothic" pitchFamily="34" charset="0"/>
              </a:rPr>
              <a:t>V. </a:t>
            </a:r>
            <a:r>
              <a:rPr lang="en-GB" sz="2000" i="1" dirty="0" err="1">
                <a:latin typeface="Century Gothic" pitchFamily="34" charset="0"/>
              </a:rPr>
              <a:t>Persico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P. </a:t>
            </a:r>
            <a:r>
              <a:rPr lang="en-GB" sz="2000" i="1" dirty="0" err="1">
                <a:latin typeface="Century Gothic" pitchFamily="34" charset="0"/>
              </a:rPr>
              <a:t>Marchetta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A. </a:t>
            </a:r>
            <a:r>
              <a:rPr lang="en-GB" sz="2000" i="1" dirty="0" err="1">
                <a:latin typeface="Century Gothic" pitchFamily="34" charset="0"/>
              </a:rPr>
              <a:t>Botta</a:t>
            </a:r>
            <a:r>
              <a:rPr lang="en-GB" sz="2000" i="1" dirty="0">
                <a:latin typeface="Century Gothic" pitchFamily="34" charset="0"/>
              </a:rPr>
              <a:t>, </a:t>
            </a:r>
            <a:r>
              <a:rPr lang="en-GB" sz="2000" i="1" dirty="0">
                <a:latin typeface="Century Gothic" pitchFamily="34" charset="0"/>
              </a:rPr>
              <a:t>A. </a:t>
            </a:r>
            <a:r>
              <a:rPr lang="en-GB" sz="2000" i="1" dirty="0" err="1">
                <a:latin typeface="Century Gothic" pitchFamily="34" charset="0"/>
              </a:rPr>
              <a:t>Pescapè</a:t>
            </a:r>
            <a:r>
              <a:rPr lang="en-GB" sz="2000" i="1" dirty="0">
                <a:latin typeface="Century Gothic" pitchFamily="34" charset="0"/>
              </a:rPr>
              <a:t>, Measuring </a:t>
            </a:r>
            <a:r>
              <a:rPr lang="en-GB" sz="2000" i="1" dirty="0">
                <a:latin typeface="Century Gothic" pitchFamily="34" charset="0"/>
              </a:rPr>
              <a:t>network throughput in the cloud: The case of Amazon </a:t>
            </a:r>
            <a:r>
              <a:rPr lang="en-GB" sz="2000" i="1" dirty="0">
                <a:latin typeface="Century Gothic" pitchFamily="34" charset="0"/>
              </a:rPr>
              <a:t>EC2, </a:t>
            </a:r>
            <a:r>
              <a:rPr lang="en-GB" sz="2000" i="1" dirty="0">
                <a:latin typeface="Century Gothic" pitchFamily="34" charset="0"/>
              </a:rPr>
              <a:t>Computer Networks 93: 408-422 (2015)</a:t>
            </a:r>
            <a:endParaRPr lang="it-IT" sz="2000" i="1" dirty="0">
              <a:latin typeface="Century Gothic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00400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16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Dublin</a:t>
            </a:r>
            <a:r>
              <a:rPr lang="it-IT" dirty="0" smtClean="0"/>
              <a:t> AWS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isultati immagini per aws data cen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8" y="1390240"/>
            <a:ext cx="84010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US AWS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23" y="1143000"/>
            <a:ext cx="69818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Facebook</a:t>
            </a:r>
            <a:r>
              <a:rPr lang="it-IT" dirty="0" smtClean="0"/>
              <a:t> Datacenter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acebook data center 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4" y="1306512"/>
            <a:ext cx="870985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"/>
          <p:cNvGrpSpPr/>
          <p:nvPr/>
        </p:nvGrpSpPr>
        <p:grpSpPr>
          <a:xfrm>
            <a:off x="3668316" y="2935594"/>
            <a:ext cx="5220000" cy="4680000"/>
            <a:chOff x="3337230" y="2226125"/>
            <a:chExt cx="5550490" cy="55504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230" y="2226125"/>
              <a:ext cx="5550490" cy="55504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30"/>
            <p:cNvGrpSpPr/>
            <p:nvPr/>
          </p:nvGrpSpPr>
          <p:grpSpPr>
            <a:xfrm>
              <a:off x="5730572" y="3649361"/>
              <a:ext cx="609913" cy="549105"/>
              <a:chOff x="5730572" y="3649361"/>
              <a:chExt cx="609913" cy="549105"/>
            </a:xfrm>
          </p:grpSpPr>
          <p:pic>
            <p:nvPicPr>
              <p:cNvPr id="30" name="Picture 3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50685" y="3706803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Picture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51009" y="3706803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3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01199" y="3649361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3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919011" y="3760149"/>
                <a:ext cx="421474" cy="42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Picture 3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30572" y="3778867"/>
                <a:ext cx="419609" cy="419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roup 36"/>
            <p:cNvGrpSpPr/>
            <p:nvPr/>
          </p:nvGrpSpPr>
          <p:grpSpPr>
            <a:xfrm>
              <a:off x="4358972" y="4206175"/>
              <a:ext cx="609913" cy="549106"/>
              <a:chOff x="4358972" y="4206175"/>
              <a:chExt cx="609913" cy="549106"/>
            </a:xfrm>
          </p:grpSpPr>
          <p:pic>
            <p:nvPicPr>
              <p:cNvPr id="25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79085" y="4263618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79409" y="4263618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3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29599" y="4206175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4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47411" y="4316964"/>
                <a:ext cx="421474" cy="42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58972" y="4335682"/>
                <a:ext cx="419609" cy="419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42"/>
            <p:cNvGrpSpPr/>
            <p:nvPr/>
          </p:nvGrpSpPr>
          <p:grpSpPr>
            <a:xfrm>
              <a:off x="4821896" y="5183148"/>
              <a:ext cx="609904" cy="549105"/>
              <a:chOff x="4821896" y="5183148"/>
              <a:chExt cx="609904" cy="549105"/>
            </a:xfrm>
          </p:grpSpPr>
          <p:pic>
            <p:nvPicPr>
              <p:cNvPr id="20" name="Picture 4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42000" y="5240590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4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42324" y="5240590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4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992514" y="5183148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4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010326" y="5293946"/>
                <a:ext cx="421474" cy="42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4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21896" y="5312654"/>
                <a:ext cx="419609" cy="419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oup 48"/>
            <p:cNvGrpSpPr/>
            <p:nvPr/>
          </p:nvGrpSpPr>
          <p:grpSpPr>
            <a:xfrm>
              <a:off x="7832823" y="4129997"/>
              <a:ext cx="609914" cy="549105"/>
              <a:chOff x="7832823" y="4129997"/>
              <a:chExt cx="609914" cy="549105"/>
            </a:xfrm>
          </p:grpSpPr>
          <p:pic>
            <p:nvPicPr>
              <p:cNvPr id="15" name="Picture 4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52927" y="4187439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5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53260" y="4187439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5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03441" y="4129997"/>
                <a:ext cx="281863" cy="28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5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021263" y="4240786"/>
                <a:ext cx="421474" cy="42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5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832823" y="4259503"/>
                <a:ext cx="419609" cy="419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5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2364" y="3210641"/>
              <a:ext cx="376641" cy="376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5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2952" y="3750146"/>
              <a:ext cx="376641" cy="376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5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3260" y="4792663"/>
              <a:ext cx="376641" cy="376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5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6803" y="3717328"/>
              <a:ext cx="376641" cy="3766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Segnaposto numero diapositiva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Cloud network taxonomy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9" name="Segnaposto contenuto 2"/>
          <p:cNvSpPr txBox="1">
            <a:spLocks/>
          </p:cNvSpPr>
          <p:nvPr/>
        </p:nvSpPr>
        <p:spPr>
          <a:xfrm>
            <a:off x="425683" y="1878730"/>
            <a:ext cx="8292649" cy="22360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b="1" dirty="0" smtClean="0">
                <a:latin typeface="Century Gothic" pitchFamily="34" charset="0"/>
              </a:rPr>
              <a:t>intra-datacenter network</a:t>
            </a:r>
          </a:p>
          <a:p>
            <a:pPr lvl="1"/>
            <a:r>
              <a:rPr lang="en-US" sz="3200" dirty="0" smtClean="0">
                <a:latin typeface="Century Gothic" pitchFamily="34" charset="0"/>
              </a:rPr>
              <a:t>inter-datacenter network</a:t>
            </a:r>
          </a:p>
          <a:p>
            <a:pPr lvl="1">
              <a:spcAft>
                <a:spcPts val="9000"/>
              </a:spcAft>
            </a:pPr>
            <a:r>
              <a:rPr lang="en-US" sz="3200" dirty="0" smtClean="0">
                <a:latin typeface="Century Gothic" pitchFamily="34" charset="0"/>
              </a:rPr>
              <a:t>cloud-to-user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85285" y="37338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90978" y="47239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17765" y="550298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86538" y="464228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83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o 93"/>
          <p:cNvGrpSpPr/>
          <p:nvPr/>
        </p:nvGrpSpPr>
        <p:grpSpPr>
          <a:xfrm>
            <a:off x="3672338" y="2935573"/>
            <a:ext cx="5220000" cy="4680000"/>
            <a:chOff x="3337230" y="2226125"/>
            <a:chExt cx="5550490" cy="5550490"/>
          </a:xfrm>
        </p:grpSpPr>
        <p:grpSp>
          <p:nvGrpSpPr>
            <p:cNvPr id="95" name="Group 55"/>
            <p:cNvGrpSpPr/>
            <p:nvPr/>
          </p:nvGrpSpPr>
          <p:grpSpPr>
            <a:xfrm>
              <a:off x="3337230" y="2226125"/>
              <a:ext cx="5550490" cy="5550490"/>
              <a:chOff x="3337230" y="2226125"/>
              <a:chExt cx="5550490" cy="5550490"/>
            </a:xfrm>
          </p:grpSpPr>
          <p:pic>
            <p:nvPicPr>
              <p:cNvPr id="102" name="Picture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37230" y="2226125"/>
                <a:ext cx="5550490" cy="555049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3" name="Group 30"/>
              <p:cNvGrpSpPr/>
              <p:nvPr/>
            </p:nvGrpSpPr>
            <p:grpSpPr>
              <a:xfrm>
                <a:off x="5730572" y="3649361"/>
                <a:ext cx="609913" cy="549105"/>
                <a:chOff x="5730572" y="3649361"/>
                <a:chExt cx="609913" cy="549105"/>
              </a:xfrm>
            </p:grpSpPr>
            <p:pic>
              <p:nvPicPr>
                <p:cNvPr id="122" name="Picture 31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050685" y="3706803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3" name="Picture 32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751009" y="3706803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4" name="Picture 33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901199" y="3649361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5" name="Picture 3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919011" y="3760149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6" name="Picture 35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730572" y="3778867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4" name="Group 36"/>
              <p:cNvGrpSpPr/>
              <p:nvPr/>
            </p:nvGrpSpPr>
            <p:grpSpPr>
              <a:xfrm>
                <a:off x="4358972" y="4206175"/>
                <a:ext cx="609913" cy="549106"/>
                <a:chOff x="4358972" y="4206175"/>
                <a:chExt cx="609913" cy="549106"/>
              </a:xfrm>
            </p:grpSpPr>
            <p:pic>
              <p:nvPicPr>
                <p:cNvPr id="117" name="Picture 3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79085" y="426361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8" name="Picture 38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379409" y="426361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9" name="Picture 39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29599" y="4206175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0" name="Picture 40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547411" y="4316964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1" name="Picture 4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358972" y="4335682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5" name="Group 42"/>
              <p:cNvGrpSpPr/>
              <p:nvPr/>
            </p:nvGrpSpPr>
            <p:grpSpPr>
              <a:xfrm>
                <a:off x="4821896" y="5183148"/>
                <a:ext cx="609904" cy="549105"/>
                <a:chOff x="4821896" y="5183148"/>
                <a:chExt cx="609904" cy="549105"/>
              </a:xfrm>
            </p:grpSpPr>
            <p:pic>
              <p:nvPicPr>
                <p:cNvPr id="112" name="Picture 43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142000" y="5240590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3" name="Picture 44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42324" y="5240590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4" name="Picture 45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992514" y="518314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5" name="Picture 46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010326" y="5293946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6" name="Picture 47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821896" y="5312654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6" name="Group 48"/>
              <p:cNvGrpSpPr/>
              <p:nvPr/>
            </p:nvGrpSpPr>
            <p:grpSpPr>
              <a:xfrm>
                <a:off x="7832823" y="4129997"/>
                <a:ext cx="609914" cy="549105"/>
                <a:chOff x="7832823" y="4129997"/>
                <a:chExt cx="609914" cy="549105"/>
              </a:xfrm>
            </p:grpSpPr>
            <p:pic>
              <p:nvPicPr>
                <p:cNvPr id="107" name="Picture 4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152927" y="4187439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8" name="Picture 50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853260" y="4187439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9" name="Picture 5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003441" y="4129997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0" name="Picture 5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021263" y="4240786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1" name="Picture 53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832823" y="4259503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96" name="Straight Connector 4"/>
            <p:cNvCxnSpPr>
              <a:stCxn id="116" idx="3"/>
            </p:cNvCxnSpPr>
            <p:nvPr/>
          </p:nvCxnSpPr>
          <p:spPr>
            <a:xfrm flipV="1">
              <a:off x="5241496" y="4488039"/>
              <a:ext cx="2779767" cy="1034415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97" name="Straight Connector 56"/>
            <p:cNvCxnSpPr/>
            <p:nvPr/>
          </p:nvCxnSpPr>
          <p:spPr>
            <a:xfrm>
              <a:off x="6150181" y="3988667"/>
              <a:ext cx="1853260" cy="499372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98" name="Straight Connector 57"/>
            <p:cNvCxnSpPr/>
            <p:nvPr/>
          </p:nvCxnSpPr>
          <p:spPr>
            <a:xfrm flipV="1">
              <a:off x="4661272" y="4488039"/>
              <a:ext cx="3342169" cy="57443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99" name="Straight Connector 58"/>
            <p:cNvCxnSpPr/>
            <p:nvPr/>
          </p:nvCxnSpPr>
          <p:spPr>
            <a:xfrm flipV="1">
              <a:off x="5241496" y="3988667"/>
              <a:ext cx="908685" cy="1533787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00" name="Straight Connector 59"/>
            <p:cNvCxnSpPr>
              <a:stCxn id="116" idx="3"/>
            </p:cNvCxnSpPr>
            <p:nvPr/>
          </p:nvCxnSpPr>
          <p:spPr>
            <a:xfrm flipH="1" flipV="1">
              <a:off x="4661272" y="4545482"/>
              <a:ext cx="580224" cy="976972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101" name="Straight Connector 60"/>
            <p:cNvCxnSpPr/>
            <p:nvPr/>
          </p:nvCxnSpPr>
          <p:spPr>
            <a:xfrm flipV="1">
              <a:off x="4661272" y="3988667"/>
              <a:ext cx="1488909" cy="556815"/>
            </a:xfrm>
            <a:prstGeom prst="straightConnector1">
              <a:avLst/>
            </a:prstGeom>
            <a:noFill/>
            <a:ln w="25402">
              <a:solidFill>
                <a:srgbClr val="ED7D31"/>
              </a:solidFill>
              <a:prstDash val="solid"/>
              <a:miter/>
              <a:headEnd type="arrow"/>
              <a:tailEnd type="arrow"/>
            </a:ln>
          </p:spPr>
        </p:cxnSp>
      </p:grp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1" name="Segnaposto contenuto 2"/>
          <p:cNvSpPr txBox="1">
            <a:spLocks/>
          </p:cNvSpPr>
          <p:nvPr/>
        </p:nvSpPr>
        <p:spPr>
          <a:xfrm>
            <a:off x="425683" y="1878730"/>
            <a:ext cx="8292649" cy="22360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>
                <a:latin typeface="Century Gothic" pitchFamily="34" charset="0"/>
              </a:rPr>
              <a:t>intra-datacenter network</a:t>
            </a:r>
          </a:p>
          <a:p>
            <a:pPr lvl="1"/>
            <a:r>
              <a:rPr lang="en-US" sz="3200" b="1" dirty="0" smtClean="0">
                <a:latin typeface="Century Gothic" pitchFamily="34" charset="0"/>
              </a:rPr>
              <a:t>inter-datacenter network</a:t>
            </a:r>
          </a:p>
          <a:p>
            <a:pPr lvl="1">
              <a:spcAft>
                <a:spcPts val="9000"/>
              </a:spcAft>
            </a:pPr>
            <a:r>
              <a:rPr lang="en-US" sz="3200" dirty="0" smtClean="0">
                <a:latin typeface="Century Gothic" pitchFamily="34" charset="0"/>
              </a:rPr>
              <a:t>cloud-to-user network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0978" y="47239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17765" y="550298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486538" y="464228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85285" y="37338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Cloud network taxonomy</a:t>
            </a:r>
            <a:endParaRPr lang="en-US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o 76"/>
          <p:cNvGrpSpPr/>
          <p:nvPr/>
        </p:nvGrpSpPr>
        <p:grpSpPr>
          <a:xfrm>
            <a:off x="3668316" y="2935595"/>
            <a:ext cx="5220000" cy="4680000"/>
            <a:chOff x="3337230" y="2226125"/>
            <a:chExt cx="5550490" cy="5550490"/>
          </a:xfrm>
        </p:grpSpPr>
        <p:grpSp>
          <p:nvGrpSpPr>
            <p:cNvPr id="78" name="Group 55"/>
            <p:cNvGrpSpPr/>
            <p:nvPr/>
          </p:nvGrpSpPr>
          <p:grpSpPr>
            <a:xfrm>
              <a:off x="3337230" y="2226125"/>
              <a:ext cx="5550490" cy="5550490"/>
              <a:chOff x="3337230" y="2226125"/>
              <a:chExt cx="5550490" cy="5550490"/>
            </a:xfrm>
          </p:grpSpPr>
          <p:pic>
            <p:nvPicPr>
              <p:cNvPr id="91" name="Picture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37230" y="2226125"/>
                <a:ext cx="5550490" cy="555049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2" name="Group 30"/>
              <p:cNvGrpSpPr/>
              <p:nvPr/>
            </p:nvGrpSpPr>
            <p:grpSpPr>
              <a:xfrm>
                <a:off x="5730572" y="3649361"/>
                <a:ext cx="609913" cy="549105"/>
                <a:chOff x="5730572" y="3649361"/>
                <a:chExt cx="609913" cy="549105"/>
              </a:xfrm>
            </p:grpSpPr>
            <p:pic>
              <p:nvPicPr>
                <p:cNvPr id="139" name="Picture 31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050685" y="3706803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0" name="Picture 32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751009" y="3706803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1" name="Picture 33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901199" y="3649361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2" name="Picture 3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919011" y="3760149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Picture 35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730572" y="3778867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3" name="Group 36"/>
              <p:cNvGrpSpPr/>
              <p:nvPr/>
            </p:nvGrpSpPr>
            <p:grpSpPr>
              <a:xfrm>
                <a:off x="4358972" y="4206175"/>
                <a:ext cx="609913" cy="549106"/>
                <a:chOff x="4358972" y="4206175"/>
                <a:chExt cx="609913" cy="549106"/>
              </a:xfrm>
            </p:grpSpPr>
            <p:pic>
              <p:nvPicPr>
                <p:cNvPr id="134" name="Picture 3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79085" y="426361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Picture 38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379409" y="426361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" name="Picture 39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29599" y="4206175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7" name="Picture 40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547411" y="4316964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Picture 4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358972" y="4335682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4" name="Group 42"/>
              <p:cNvGrpSpPr/>
              <p:nvPr/>
            </p:nvGrpSpPr>
            <p:grpSpPr>
              <a:xfrm>
                <a:off x="4821896" y="5183148"/>
                <a:ext cx="609904" cy="549105"/>
                <a:chOff x="4821896" y="5183148"/>
                <a:chExt cx="609904" cy="549105"/>
              </a:xfrm>
            </p:grpSpPr>
            <p:pic>
              <p:nvPicPr>
                <p:cNvPr id="129" name="Picture 43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142000" y="5240590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0" name="Picture 44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42324" y="5240590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1" name="Picture 45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992514" y="5183148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2" name="Picture 46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010326" y="5293946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3" name="Picture 47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821896" y="5312654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5" name="Group 48"/>
              <p:cNvGrpSpPr/>
              <p:nvPr/>
            </p:nvGrpSpPr>
            <p:grpSpPr>
              <a:xfrm>
                <a:off x="7832823" y="4129997"/>
                <a:ext cx="609914" cy="549105"/>
                <a:chOff x="7832823" y="4129997"/>
                <a:chExt cx="609914" cy="549105"/>
              </a:xfrm>
            </p:grpSpPr>
            <p:pic>
              <p:nvPicPr>
                <p:cNvPr id="104" name="Picture 4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152927" y="4187439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Picture 50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853260" y="4187439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Picture 5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003441" y="4129997"/>
                  <a:ext cx="281863" cy="2818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7" name="Picture 5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021263" y="4240786"/>
                  <a:ext cx="421474" cy="421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8" name="Picture 53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832823" y="4259503"/>
                  <a:ext cx="419609" cy="41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03" name="Picture 5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40446" y="4292422"/>
                <a:ext cx="342616" cy="342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roup 38"/>
            <p:cNvGrpSpPr/>
            <p:nvPr/>
          </p:nvGrpSpPr>
          <p:grpSpPr>
            <a:xfrm>
              <a:off x="5870492" y="3988621"/>
              <a:ext cx="355675" cy="217509"/>
              <a:chOff x="5870492" y="3988621"/>
              <a:chExt cx="355675" cy="217509"/>
            </a:xfrm>
          </p:grpSpPr>
          <p:sp>
            <p:nvSpPr>
              <p:cNvPr id="89" name="Right Arrow 36"/>
              <p:cNvSpPr/>
              <p:nvPr/>
            </p:nvSpPr>
            <p:spPr>
              <a:xfrm rot="16199987" flipV="1">
                <a:off x="5850659" y="4008454"/>
                <a:ext cx="217508" cy="177841"/>
              </a:xfrm>
              <a:custGeom>
                <a:avLst>
                  <a:gd name="f0" fmla="val 1277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0" name="Right Arrow 37"/>
              <p:cNvSpPr/>
              <p:nvPr/>
            </p:nvSpPr>
            <p:spPr>
              <a:xfrm rot="16200004" flipH="1" flipV="1">
                <a:off x="6028493" y="4008455"/>
                <a:ext cx="217508" cy="177841"/>
              </a:xfrm>
              <a:custGeom>
                <a:avLst>
                  <a:gd name="f0" fmla="val 1277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0" name="Group 39"/>
            <p:cNvGrpSpPr/>
            <p:nvPr/>
          </p:nvGrpSpPr>
          <p:grpSpPr>
            <a:xfrm>
              <a:off x="5424165" y="4645036"/>
              <a:ext cx="308555" cy="715434"/>
              <a:chOff x="5424165" y="4645036"/>
              <a:chExt cx="308555" cy="715434"/>
            </a:xfrm>
          </p:grpSpPr>
          <p:sp>
            <p:nvSpPr>
              <p:cNvPr id="87" name="Right Arrow 40"/>
              <p:cNvSpPr/>
              <p:nvPr/>
            </p:nvSpPr>
            <p:spPr>
              <a:xfrm rot="18761384" flipV="1">
                <a:off x="5215659" y="4853542"/>
                <a:ext cx="594853" cy="177841"/>
              </a:xfrm>
              <a:custGeom>
                <a:avLst>
                  <a:gd name="f0" fmla="val 18371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8" name="Right Arrow 41"/>
              <p:cNvSpPr/>
              <p:nvPr/>
            </p:nvSpPr>
            <p:spPr>
              <a:xfrm rot="18761400" flipH="1" flipV="1">
                <a:off x="5346373" y="4974123"/>
                <a:ext cx="594853" cy="177841"/>
              </a:xfrm>
              <a:custGeom>
                <a:avLst>
                  <a:gd name="f0" fmla="val 18371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1" name="Group 42"/>
            <p:cNvGrpSpPr/>
            <p:nvPr/>
          </p:nvGrpSpPr>
          <p:grpSpPr>
            <a:xfrm>
              <a:off x="6467167" y="4240786"/>
              <a:ext cx="1181724" cy="355682"/>
              <a:chOff x="6467167" y="4240786"/>
              <a:chExt cx="1181724" cy="355682"/>
            </a:xfrm>
          </p:grpSpPr>
          <p:sp>
            <p:nvSpPr>
              <p:cNvPr id="85" name="Right Arrow 43"/>
              <p:cNvSpPr/>
              <p:nvPr/>
            </p:nvSpPr>
            <p:spPr>
              <a:xfrm flipV="1">
                <a:off x="6467167" y="4240786"/>
                <a:ext cx="1181724" cy="177841"/>
              </a:xfrm>
              <a:custGeom>
                <a:avLst>
                  <a:gd name="f0" fmla="val 1997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6" name="Right Arrow 44"/>
              <p:cNvSpPr/>
              <p:nvPr/>
            </p:nvSpPr>
            <p:spPr>
              <a:xfrm flipH="1" flipV="1">
                <a:off x="6467167" y="4418627"/>
                <a:ext cx="1181724" cy="177841"/>
              </a:xfrm>
              <a:custGeom>
                <a:avLst>
                  <a:gd name="f0" fmla="val 1997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2" name="Group 45"/>
            <p:cNvGrpSpPr/>
            <p:nvPr/>
          </p:nvGrpSpPr>
          <p:grpSpPr>
            <a:xfrm>
              <a:off x="5127177" y="4272378"/>
              <a:ext cx="508900" cy="355683"/>
              <a:chOff x="5127177" y="4272378"/>
              <a:chExt cx="508900" cy="355683"/>
            </a:xfrm>
          </p:grpSpPr>
          <p:sp>
            <p:nvSpPr>
              <p:cNvPr id="83" name="Right Arrow 46"/>
              <p:cNvSpPr/>
              <p:nvPr/>
            </p:nvSpPr>
            <p:spPr>
              <a:xfrm flipV="1">
                <a:off x="5127177" y="4272378"/>
                <a:ext cx="508900" cy="177841"/>
              </a:xfrm>
              <a:custGeom>
                <a:avLst>
                  <a:gd name="f0" fmla="val 1782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4" name="Right Arrow 47"/>
              <p:cNvSpPr/>
              <p:nvPr/>
            </p:nvSpPr>
            <p:spPr>
              <a:xfrm flipH="1" flipV="1">
                <a:off x="5127177" y="4450220"/>
                <a:ext cx="508900" cy="177841"/>
              </a:xfrm>
              <a:custGeom>
                <a:avLst>
                  <a:gd name="f0" fmla="val 1782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C000"/>
              </a:solidFill>
              <a:ln w="12701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4" name="Segnaposto numero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7" name="Segnaposto contenuto 2"/>
          <p:cNvSpPr txBox="1">
            <a:spLocks/>
          </p:cNvSpPr>
          <p:nvPr/>
        </p:nvSpPr>
        <p:spPr>
          <a:xfrm>
            <a:off x="425683" y="1878730"/>
            <a:ext cx="8292649" cy="22360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>
                <a:latin typeface="Century Gothic" pitchFamily="34" charset="0"/>
              </a:rPr>
              <a:t>intra-datacenter network</a:t>
            </a:r>
          </a:p>
          <a:p>
            <a:pPr lvl="1"/>
            <a:r>
              <a:rPr lang="en-US" sz="3200" dirty="0" smtClean="0">
                <a:latin typeface="Century Gothic" pitchFamily="34" charset="0"/>
              </a:rPr>
              <a:t>inter-datacenter network</a:t>
            </a:r>
          </a:p>
          <a:p>
            <a:pPr lvl="1">
              <a:spcAft>
                <a:spcPts val="9000"/>
              </a:spcAft>
            </a:pPr>
            <a:r>
              <a:rPr lang="en-US" sz="3200" b="1" dirty="0" smtClean="0">
                <a:latin typeface="Century Gothic" pitchFamily="34" charset="0"/>
              </a:rPr>
              <a:t>cloud-to-user network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90978" y="47239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17765" y="550298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486538" y="464228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85285" y="37338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Cloud network taxonomy</a:t>
            </a:r>
            <a:endParaRPr lang="en-US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What do we know about cloud networks?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egnaposto contenuto 9"/>
          <p:cNvSpPr txBox="1">
            <a:spLocks/>
          </p:cNvSpPr>
          <p:nvPr/>
        </p:nvSpPr>
        <p:spPr>
          <a:xfrm>
            <a:off x="1524001" y="4260914"/>
            <a:ext cx="5579327" cy="1987486"/>
          </a:xfrm>
          <a:prstGeom prst="rect">
            <a:avLst/>
          </a:prstGeom>
          <a:ln w="57150">
            <a:solidFill>
              <a:srgbClr val="00B050"/>
            </a:solidFill>
            <a:prstDash val="sysDot"/>
          </a:ln>
        </p:spPr>
        <p:txBody>
          <a:bodyPr>
            <a:no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000" b="1">
                <a:latin typeface="Century Gothic" pitchFamily="34" charset="0"/>
              </a:defRPr>
            </a:lvl1pPr>
            <a:lvl2pPr marL="548640" lvl="1" indent="-27432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>
                <a:solidFill>
                  <a:schemeClr val="tx2"/>
                </a:solidFill>
                <a:latin typeface="Century Gothic" pitchFamily="34" charset="0"/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r>
              <a:rPr lang="en-US" i="1" dirty="0"/>
              <a:t>Non-cooperative</a:t>
            </a:r>
            <a:r>
              <a:rPr lang="en-US" dirty="0"/>
              <a:t> monitoring approaches </a:t>
            </a:r>
          </a:p>
          <a:p>
            <a:pPr lvl="1"/>
            <a:r>
              <a:rPr lang="en-US" dirty="0"/>
              <a:t>do not require access to any restricted information</a:t>
            </a:r>
          </a:p>
          <a:p>
            <a:pPr lvl="1"/>
            <a:r>
              <a:rPr lang="en-US" dirty="0"/>
              <a:t>adopt the point of view of the general consumer</a:t>
            </a:r>
            <a:endParaRPr lang="it-IT" dirty="0"/>
          </a:p>
        </p:txBody>
      </p:sp>
      <p:sp>
        <p:nvSpPr>
          <p:cNvPr id="6" name="Segnaposto contenuto 9"/>
          <p:cNvSpPr txBox="1">
            <a:spLocks/>
          </p:cNvSpPr>
          <p:nvPr/>
        </p:nvSpPr>
        <p:spPr>
          <a:xfrm>
            <a:off x="1524001" y="1384572"/>
            <a:ext cx="5579327" cy="2730228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dirty="0" smtClean="0">
                <a:latin typeface="Century Gothic" pitchFamily="34" charset="0"/>
              </a:rPr>
              <a:t>Providers</a:t>
            </a:r>
            <a:r>
              <a:rPr lang="en-US" sz="2000" dirty="0" smtClean="0">
                <a:latin typeface="Century Gothic" pitchFamily="34" charset="0"/>
              </a:rPr>
              <a:t> rarely make promises or expose details about the network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entury Gothic" pitchFamily="34" charset="0"/>
              </a:rPr>
              <a:t>Customers</a:t>
            </a:r>
            <a:r>
              <a:rPr lang="en-US" sz="2000" dirty="0" smtClean="0">
                <a:latin typeface="Century Gothic" pitchFamily="34" charset="0"/>
              </a:rPr>
              <a:t> have to cope with the limited awareness about cloud networking environments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Century Gothic" pitchFamily="34" charset="0"/>
              </a:rPr>
              <a:t>Performance unpredictability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Century Gothic" pitchFamily="34" charset="0"/>
              </a:rPr>
              <a:t>Performance variability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15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05" y="3398307"/>
            <a:ext cx="4652732" cy="325691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04735"/>
            <a:ext cx="8362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Cloud Market</a:t>
            </a:r>
          </a:p>
          <a:p>
            <a:r>
              <a:rPr lang="en-US" sz="2400" dirty="0" smtClean="0">
                <a:latin typeface="Century Gothic" pitchFamily="34" charset="0"/>
              </a:rPr>
              <a:t>Broad </a:t>
            </a:r>
            <a:r>
              <a:rPr lang="en-US" sz="2400" dirty="0">
                <a:latin typeface="Century Gothic" pitchFamily="34" charset="0"/>
              </a:rPr>
              <a:t>and increasing number of cloud </a:t>
            </a:r>
            <a:r>
              <a:rPr lang="en-US" sz="2400" dirty="0" smtClean="0">
                <a:latin typeface="Century Gothic" pitchFamily="34" charset="0"/>
              </a:rPr>
              <a:t>suppliers</a:t>
            </a:r>
            <a:endParaRPr lang="it-IT" sz="2400" dirty="0">
              <a:latin typeface="Century Gothic" pitchFamily="34" charset="0"/>
            </a:endParaRPr>
          </a:p>
          <a:p>
            <a:r>
              <a:rPr lang="it-IT" sz="2400" dirty="0" smtClean="0">
                <a:latin typeface="Century Gothic" pitchFamily="34" charset="0"/>
              </a:rPr>
              <a:t>Market dominated by a few global providers</a:t>
            </a:r>
          </a:p>
          <a:p>
            <a:r>
              <a:rPr lang="en-US" sz="2400" dirty="0" smtClean="0">
                <a:latin typeface="Century Gothic" pitchFamily="34" charset="0"/>
              </a:rPr>
              <a:t>Widening </a:t>
            </a:r>
            <a:r>
              <a:rPr lang="en-US" sz="2400" dirty="0">
                <a:latin typeface="Century Gothic" pitchFamily="34" charset="0"/>
              </a:rPr>
              <a:t>gap between the big four cloud providers and the rest of the service provider community</a:t>
            </a:r>
            <a:endParaRPr lang="it-IT" sz="2400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37301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09417"/>
            <a:ext cx="3622508" cy="2210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 smtClean="0">
                <a:latin typeface="Century Gothic" pitchFamily="34" charset="0"/>
              </a:rPr>
              <a:t>Experimental activities </a:t>
            </a:r>
          </a:p>
          <a:p>
            <a:r>
              <a:rPr lang="it-IT" sz="2400" dirty="0" smtClean="0">
                <a:latin typeface="Century Gothic" pitchFamily="34" charset="0"/>
              </a:rPr>
              <a:t>Leading providers investigated</a:t>
            </a:r>
          </a:p>
          <a:p>
            <a:pPr lvl="1"/>
            <a:r>
              <a:rPr lang="it-IT" sz="2000" i="1" dirty="0" smtClean="0">
                <a:latin typeface="Century Gothic" pitchFamily="34" charset="0"/>
              </a:rPr>
              <a:t>Amazon Web Services</a:t>
            </a:r>
          </a:p>
          <a:p>
            <a:pPr lvl="1"/>
            <a:r>
              <a:rPr lang="it-IT" sz="2000" i="1" dirty="0" err="1" smtClean="0">
                <a:latin typeface="Century Gothic" pitchFamily="34" charset="0"/>
              </a:rPr>
              <a:t>Micorsoft</a:t>
            </a:r>
            <a:r>
              <a:rPr lang="it-IT" sz="2000" i="1" dirty="0" smtClean="0">
                <a:latin typeface="Century Gothic" pitchFamily="34" charset="0"/>
              </a:rPr>
              <a:t> </a:t>
            </a:r>
            <a:r>
              <a:rPr lang="it-IT" sz="2000" i="1" dirty="0" err="1" smtClean="0">
                <a:latin typeface="Century Gothic" pitchFamily="34" charset="0"/>
              </a:rPr>
              <a:t>Azure</a:t>
            </a:r>
            <a:endParaRPr lang="it-IT" sz="2000" i="1" dirty="0" smtClean="0">
              <a:latin typeface="Century Gothic" pitchFamily="34" charset="0"/>
            </a:endParaRPr>
          </a:p>
          <a:p>
            <a:pPr lvl="1"/>
            <a:r>
              <a:rPr lang="it-IT" sz="2000" i="1" dirty="0" smtClean="0">
                <a:latin typeface="Century Gothic" pitchFamily="34" charset="0"/>
              </a:rPr>
              <a:t>TCP and UDP performance</a:t>
            </a:r>
            <a:endParaRPr lang="it-IT" sz="2000" i="1" dirty="0" smtClean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7220" y="3562350"/>
            <a:ext cx="1764631" cy="282416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905742" y="4070152"/>
            <a:ext cx="2280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40% of the global 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market </a:t>
            </a:r>
            <a:r>
              <a:rPr lang="it-IT" dirty="0">
                <a:solidFill>
                  <a:srgbClr val="0070C0"/>
                </a:solidFill>
              </a:rPr>
              <a:t>share together</a:t>
            </a:r>
          </a:p>
          <a:p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42950" y="113094"/>
            <a:ext cx="7715250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Cloud market and experimental activities</a:t>
            </a:r>
            <a:endParaRPr lang="en-US" sz="28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Segnaposto numero diapositiva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8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010709"/>
            <a:ext cx="4529844" cy="3170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1285" y="1136332"/>
            <a:ext cx="427734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dirty="0">
                <a:latin typeface="Century Gothic" pitchFamily="34" charset="0"/>
              </a:rPr>
              <a:t>The VM size is the factor with the major impact of the throughput achievable</a:t>
            </a:r>
          </a:p>
          <a:p>
            <a:pPr marL="731520" lvl="2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Both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M and L Amazon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VMs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are advertised to </a:t>
            </a:r>
            <a:r>
              <a:rPr lang="it-IT" sz="1600" dirty="0" err="1">
                <a:solidFill>
                  <a:srgbClr val="0070C0"/>
                </a:solidFill>
                <a:latin typeface="Century Gothic" pitchFamily="34" charset="0"/>
              </a:rPr>
              <a:t>have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the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same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(</a:t>
            </a:r>
            <a:r>
              <a:rPr lang="it-IT" sz="1600" i="1" dirty="0" smtClean="0">
                <a:solidFill>
                  <a:srgbClr val="0070C0"/>
                </a:solidFill>
                <a:latin typeface="Century Gothic" pitchFamily="34" charset="0"/>
              </a:rPr>
              <a:t>Moderate) 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network 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performance</a:t>
            </a:r>
          </a:p>
          <a:p>
            <a:pPr marL="731520" lvl="2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Throughput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with M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is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quite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different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latin typeface="Century Gothic" pitchFamily="34" charset="0"/>
              </a:rPr>
              <a:t>across</a:t>
            </a:r>
            <a:r>
              <a:rPr lang="it-IT" sz="1600" dirty="0" smtClean="0">
                <a:solidFill>
                  <a:srgbClr val="0070C0"/>
                </a:solidFill>
                <a:latin typeface="Century Gothic" pitchFamily="34" charset="0"/>
              </a:rPr>
              <a:t> providers</a:t>
            </a:r>
            <a:endParaRPr lang="it-IT" dirty="0" smtClean="0">
              <a:latin typeface="Century Gothic" pitchFamily="34" charset="0"/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dirty="0" err="1" smtClean="0">
                <a:latin typeface="Century Gothic" pitchFamily="34" charset="0"/>
              </a:rPr>
              <a:t>Different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>
                <a:latin typeface="Century Gothic" pitchFamily="34" charset="0"/>
              </a:rPr>
              <a:t>mangement policies implemented by the two providers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sz="1600" dirty="0" err="1">
                <a:solidFill>
                  <a:srgbClr val="0070C0"/>
                </a:solidFill>
                <a:latin typeface="Century Gothic" pitchFamily="34" charset="0"/>
              </a:rPr>
              <a:t>Very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600" dirty="0" err="1">
                <a:solidFill>
                  <a:srgbClr val="0070C0"/>
                </a:solidFill>
                <a:latin typeface="Century Gothic" pitchFamily="34" charset="0"/>
              </a:rPr>
              <a:t>similar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 intra-datacenter performance </a:t>
            </a:r>
            <a:r>
              <a:rPr lang="it-IT" sz="1600" dirty="0" err="1">
                <a:solidFill>
                  <a:srgbClr val="0070C0"/>
                </a:solidFill>
                <a:latin typeface="Century Gothic" pitchFamily="34" charset="0"/>
              </a:rPr>
              <a:t>across</a:t>
            </a: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 different Amazon datacenters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it-IT" sz="1600" dirty="0">
                <a:solidFill>
                  <a:srgbClr val="0070C0"/>
                </a:solidFill>
                <a:latin typeface="Century Gothic" pitchFamily="34" charset="0"/>
              </a:rPr>
              <a:t>Significant variation is observed for different Azure datacenters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76250" y="28227"/>
            <a:ext cx="8515350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Intra-datacenter network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performance</a:t>
            </a:r>
            <a:endParaRPr lang="en-US" sz="28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9" name="Ovale 8"/>
          <p:cNvSpPr/>
          <p:nvPr/>
        </p:nvSpPr>
        <p:spPr>
          <a:xfrm>
            <a:off x="1295400" y="2678542"/>
            <a:ext cx="1298448" cy="1436258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371600" y="3200400"/>
            <a:ext cx="2323092" cy="1148438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143000" y="1856310"/>
            <a:ext cx="3048000" cy="2258490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245660" y="28227"/>
            <a:ext cx="8720916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Inter-datacenter network performance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12999" y="1177504"/>
            <a:ext cx="3928534" cy="2991270"/>
            <a:chOff x="5057422" y="852543"/>
            <a:chExt cx="3928534" cy="2991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422" y="852543"/>
              <a:ext cx="3928534" cy="2991270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>
              <a:off x="6274677" y="2963917"/>
              <a:ext cx="608723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7388773" y="2564524"/>
              <a:ext cx="662152" cy="158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6521730" y="1148887"/>
              <a:ext cx="299544" cy="71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pic>
        <p:nvPicPr>
          <p:cNvPr id="14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6"/>
          <a:stretch/>
        </p:blipFill>
        <p:spPr>
          <a:xfrm>
            <a:off x="2302933" y="1304039"/>
            <a:ext cx="276495" cy="3170891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8686800" cy="175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Azure infrastructures perform </a:t>
            </a:r>
            <a:r>
              <a:rPr lang="en-US" sz="2000" b="1" dirty="0" smtClean="0">
                <a:solidFill>
                  <a:srgbClr val="0070C0"/>
                </a:solidFill>
                <a:latin typeface="Century Gothic" pitchFamily="34" charset="0"/>
              </a:rPr>
              <a:t>better 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Century Gothic" pitchFamily="34" charset="0"/>
              </a:rPr>
              <a:t>terms of TCP throughput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(+</a:t>
            </a:r>
            <a:r>
              <a:rPr lang="en-US" sz="2000" dirty="0">
                <a:solidFill>
                  <a:srgbClr val="0070C0"/>
                </a:solidFill>
                <a:latin typeface="Century Gothic" pitchFamily="34" charset="0"/>
              </a:rPr>
              <a:t>56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%, on average)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Inter-datacenter and intra-datacenter performance figures </a:t>
            </a:r>
            <a:b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are </a:t>
            </a:r>
            <a:r>
              <a:rPr lang="en-US" sz="2000" b="1" dirty="0" smtClean="0">
                <a:solidFill>
                  <a:srgbClr val="0070C0"/>
                </a:solidFill>
                <a:latin typeface="Century Gothic" pitchFamily="34" charset="0"/>
              </a:rPr>
              <a:t>comparable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</a:rPr>
              <a:t> in terms of TCP achievable throughput </a:t>
            </a:r>
          </a:p>
        </p:txBody>
      </p:sp>
    </p:spTree>
    <p:extLst>
      <p:ext uri="{BB962C8B-B14F-4D97-AF65-F5344CB8AC3E}">
        <p14:creationId xmlns:p14="http://schemas.microsoft.com/office/powerpoint/2010/main" val="3143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99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743450" y="457200"/>
            <a:ext cx="4210050" cy="1866900"/>
          </a:xfrm>
          <a:prstGeom prst="wedgeRectCallout">
            <a:avLst>
              <a:gd name="adj1" fmla="val 7941"/>
              <a:gd name="adj2" fmla="val 112501"/>
            </a:avLst>
          </a:prstGeom>
          <a:solidFill>
            <a:srgbClr val="000000">
              <a:alpha val="5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      CLOUD</a:t>
            </a:r>
            <a:b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COMPUTING</a:t>
            </a:r>
            <a:endParaRPr lang="en-US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22" y="1157885"/>
            <a:ext cx="7101254" cy="2485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4" y="3683424"/>
            <a:ext cx="3881967" cy="2717376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2680716" y="5423255"/>
            <a:ext cx="1170499" cy="98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357844" y="5651855"/>
            <a:ext cx="11654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1865322" y="1152639"/>
            <a:ext cx="1639878" cy="2352561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542142" y="6352580"/>
            <a:ext cx="1981200" cy="36576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Segnaposto contenuto 2"/>
          <p:cNvSpPr>
            <a:spLocks noGrp="1"/>
          </p:cNvSpPr>
          <p:nvPr>
            <p:ph sz="half" idx="1"/>
          </p:nvPr>
        </p:nvSpPr>
        <p:spPr>
          <a:xfrm>
            <a:off x="4421651" y="3733484"/>
            <a:ext cx="4722349" cy="232278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VM size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  <a:latin typeface="Century Gothic" pitchFamily="34" charset="0"/>
              </a:rPr>
              <a:t>doesn’t </a:t>
            </a:r>
            <a:r>
              <a:rPr lang="en-US" sz="1800" dirty="0" smtClean="0">
                <a:solidFill>
                  <a:srgbClr val="0070C0"/>
                </a:solidFill>
                <a:latin typeface="Century Gothic" pitchFamily="34" charset="0"/>
              </a:rPr>
              <a:t>impact </a:t>
            </a:r>
            <a:r>
              <a:rPr lang="en-US" sz="1800" dirty="0" smtClean="0">
                <a:solidFill>
                  <a:srgbClr val="0070C0"/>
                </a:solidFill>
                <a:latin typeface="Century Gothic" pitchFamily="34" charset="0"/>
              </a:rPr>
              <a:t>TCP performance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  <a:latin typeface="Century Gothic" pitchFamily="34" charset="0"/>
              </a:rPr>
              <a:t>impacts UDP performance</a:t>
            </a:r>
          </a:p>
          <a:p>
            <a:endParaRPr lang="en-US" sz="2400" dirty="0" smtClean="0">
              <a:solidFill>
                <a:srgbClr val="0070C0"/>
              </a:solidFill>
              <a:latin typeface="Century Gothic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Azure is better in terms of UDP too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45660" y="17055"/>
            <a:ext cx="8720916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Inter-datacenter network performance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65966" y="6406046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66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39162"/>
            <a:ext cx="7101254" cy="248543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6934200" y="4953000"/>
            <a:ext cx="1211709" cy="1295400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724400" y="4953000"/>
            <a:ext cx="1219200" cy="1295399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6"/>
          <p:cNvSpPr/>
          <p:nvPr/>
        </p:nvSpPr>
        <p:spPr>
          <a:xfrm>
            <a:off x="1120856" y="3717483"/>
            <a:ext cx="2765344" cy="2683317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12648" y="6324600"/>
            <a:ext cx="1981200" cy="36576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45660" y="28227"/>
            <a:ext cx="8720916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Inter-datacenter network performance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40080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16" name="Segnaposto contenuto 2"/>
          <p:cNvSpPr>
            <a:spLocks noGrp="1"/>
          </p:cNvSpPr>
          <p:nvPr>
            <p:ph sz="half" idx="1"/>
          </p:nvPr>
        </p:nvSpPr>
        <p:spPr>
          <a:xfrm>
            <a:off x="655859" y="1559372"/>
            <a:ext cx="8291052" cy="141242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Deployed </a:t>
            </a:r>
            <a:r>
              <a:rPr lang="en-US" sz="2000" b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network infrastructure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 impacts performance</a:t>
            </a:r>
            <a:b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</a:br>
            <a:r>
              <a:rPr lang="en-US" sz="2000" i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e.g., performance does not follow distance (US/SA – US/EU)</a:t>
            </a:r>
          </a:p>
        </p:txBody>
      </p:sp>
      <p:sp>
        <p:nvSpPr>
          <p:cNvPr id="17" name="Segnaposto contenuto 2"/>
          <p:cNvSpPr>
            <a:spLocks noGrp="1"/>
          </p:cNvSpPr>
          <p:nvPr>
            <p:ph sz="half" idx="1"/>
          </p:nvPr>
        </p:nvSpPr>
        <p:spPr>
          <a:xfrm>
            <a:off x="650109" y="2491873"/>
            <a:ext cx="8291052" cy="232278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Worse performance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 associated to regions with higher costs for the customers</a:t>
            </a:r>
          </a:p>
        </p:txBody>
      </p:sp>
    </p:spTree>
    <p:extLst>
      <p:ext uri="{BB962C8B-B14F-4D97-AF65-F5344CB8AC3E}">
        <p14:creationId xmlns:p14="http://schemas.microsoft.com/office/powerpoint/2010/main" val="1248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build="p"/>
      <p:bldP spid="1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1" y="1849434"/>
            <a:ext cx="4152698" cy="2906888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12648" y="6324600"/>
            <a:ext cx="1981200" cy="36576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45660" y="28227"/>
            <a:ext cx="8720916" cy="95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Inter-datacenter network performance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41604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sp>
        <p:nvSpPr>
          <p:cNvPr id="16" name="Segnaposto contenuto 2"/>
          <p:cNvSpPr>
            <a:spLocks noGrp="1"/>
          </p:cNvSpPr>
          <p:nvPr>
            <p:ph sz="half" idx="1"/>
          </p:nvPr>
        </p:nvSpPr>
        <p:spPr>
          <a:xfrm>
            <a:off x="76200" y="2020614"/>
            <a:ext cx="4529918" cy="2322786"/>
          </a:xfrm>
        </p:spPr>
        <p:txBody>
          <a:bodyPr>
            <a:noAutofit/>
          </a:bodyPr>
          <a:lstStyle/>
          <a:p>
            <a:pPr lvl="1"/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best performance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is achieved with “</a:t>
            </a:r>
            <a:r>
              <a:rPr lang="en-US" sz="2400" i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proprietary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” networks</a:t>
            </a:r>
          </a:p>
        </p:txBody>
      </p:sp>
      <p:sp>
        <p:nvSpPr>
          <p:cNvPr id="2" name="Rettangolo 1"/>
          <p:cNvSpPr/>
          <p:nvPr/>
        </p:nvSpPr>
        <p:spPr>
          <a:xfrm>
            <a:off x="5257800" y="2971800"/>
            <a:ext cx="1143000" cy="190500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77000" y="2641651"/>
            <a:ext cx="533400" cy="2235149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066382" y="2971800"/>
            <a:ext cx="647498" cy="190500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contenuto 2"/>
          <p:cNvSpPr>
            <a:spLocks noGrp="1"/>
          </p:cNvSpPr>
          <p:nvPr>
            <p:ph sz="half" idx="1"/>
          </p:nvPr>
        </p:nvSpPr>
        <p:spPr>
          <a:xfrm>
            <a:off x="349930" y="3468414"/>
            <a:ext cx="4529918" cy="23227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worst performance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is related to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Non-proprietary networks</a:t>
            </a:r>
            <a:endParaRPr lang="en-US" sz="2000" dirty="0">
              <a:solidFill>
                <a:srgbClr val="0070C0"/>
              </a:solidFill>
              <a:latin typeface="Century Gothic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H</a:t>
            </a:r>
            <a:r>
              <a:rPr lang="en-US" sz="20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igher costs for customers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4800" y="1392877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In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the case 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of AWS</a:t>
            </a:r>
          </a:p>
        </p:txBody>
      </p:sp>
    </p:spTree>
    <p:extLst>
      <p:ext uri="{BB962C8B-B14F-4D97-AF65-F5344CB8AC3E}">
        <p14:creationId xmlns:p14="http://schemas.microsoft.com/office/powerpoint/2010/main" val="893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15" grpId="0" animBg="1"/>
      <p:bldP spid="17" grpId="0" animBg="1"/>
      <p:bldP spid="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0"/>
            <a:ext cx="710450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Ongoing Research:</a:t>
            </a: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Mobile-)Edge Computing / Fog Computing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anose="020B0502020202020204" pitchFamily="34" charset="0"/>
              </a:rPr>
              <a:pPr/>
              <a:t>33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0" y="1288169"/>
            <a:ext cx="7391400" cy="49377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Extending Cloud Computing to the edge of the network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Main features of </a:t>
            </a:r>
            <a:r>
              <a:rPr lang="en-US" sz="2000" dirty="0">
                <a:latin typeface="Century Gothic" panose="020B0502020202020204" pitchFamily="34" charset="0"/>
              </a:rPr>
              <a:t>the </a:t>
            </a:r>
            <a:r>
              <a:rPr lang="en-US" sz="2000" dirty="0" smtClean="0">
                <a:latin typeface="Century Gothic" panose="020B0502020202020204" pitchFamily="34" charset="0"/>
              </a:rPr>
              <a:t>Fog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endParaRPr lang="en-US" sz="2000" dirty="0" smtClean="0">
              <a:latin typeface="Century Gothic" panose="020B0502020202020204" pitchFamily="34" charset="0"/>
            </a:endParaRP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Low latency and </a:t>
            </a:r>
            <a:br>
              <a:rPr lang="en-US" sz="1600" dirty="0" smtClean="0">
                <a:latin typeface="Century Gothic" panose="020B0502020202020204" pitchFamily="34" charset="0"/>
              </a:rPr>
            </a:br>
            <a:r>
              <a:rPr lang="en-US" sz="1600" dirty="0" smtClean="0">
                <a:latin typeface="Century Gothic" panose="020B0502020202020204" pitchFamily="34" charset="0"/>
              </a:rPr>
              <a:t>location awareness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Wide-spread </a:t>
            </a:r>
            <a:r>
              <a:rPr lang="en-US" sz="1600" dirty="0">
                <a:latin typeface="Century Gothic" panose="020B0502020202020204" pitchFamily="34" charset="0"/>
              </a:rPr>
              <a:t>geographical </a:t>
            </a:r>
            <a:r>
              <a:rPr lang="en-US" sz="1600" dirty="0" smtClean="0">
                <a:latin typeface="Century Gothic" panose="020B0502020202020204" pitchFamily="34" charset="0"/>
              </a:rPr>
              <a:t>distribution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Mobility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Very </a:t>
            </a:r>
            <a:r>
              <a:rPr lang="en-US" sz="1600" dirty="0">
                <a:latin typeface="Century Gothic" panose="020B0502020202020204" pitchFamily="34" charset="0"/>
              </a:rPr>
              <a:t>large number of </a:t>
            </a:r>
            <a:r>
              <a:rPr lang="en-US" sz="1600" dirty="0" smtClean="0">
                <a:latin typeface="Century Gothic" panose="020B0502020202020204" pitchFamily="34" charset="0"/>
              </a:rPr>
              <a:t>nodes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Predominant </a:t>
            </a:r>
            <a:r>
              <a:rPr lang="en-US" sz="1600" dirty="0">
                <a:latin typeface="Century Gothic" panose="020B0502020202020204" pitchFamily="34" charset="0"/>
              </a:rPr>
              <a:t>role of wireless </a:t>
            </a:r>
            <a:r>
              <a:rPr lang="en-US" sz="1600" dirty="0" smtClean="0">
                <a:latin typeface="Century Gothic" panose="020B0502020202020204" pitchFamily="34" charset="0"/>
              </a:rPr>
              <a:t>access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Strong </a:t>
            </a:r>
            <a:r>
              <a:rPr lang="en-US" sz="1600" dirty="0">
                <a:latin typeface="Century Gothic" panose="020B0502020202020204" pitchFamily="34" charset="0"/>
              </a:rPr>
              <a:t>presence of streaming </a:t>
            </a:r>
            <a:r>
              <a:rPr lang="en-US" sz="1600" dirty="0" smtClean="0">
                <a:latin typeface="Century Gothic" panose="020B0502020202020204" pitchFamily="34" charset="0"/>
              </a:rPr>
              <a:t/>
            </a:r>
            <a:br>
              <a:rPr lang="en-US" sz="1600" dirty="0" smtClean="0">
                <a:latin typeface="Century Gothic" panose="020B0502020202020204" pitchFamily="34" charset="0"/>
              </a:rPr>
            </a:br>
            <a:r>
              <a:rPr lang="en-US" sz="1600" dirty="0" smtClean="0">
                <a:latin typeface="Century Gothic" panose="020B0502020202020204" pitchFamily="34" charset="0"/>
              </a:rPr>
              <a:t>and </a:t>
            </a:r>
            <a:r>
              <a:rPr lang="en-US" sz="1600" dirty="0">
                <a:latin typeface="Century Gothic" panose="020B0502020202020204" pitchFamily="34" charset="0"/>
              </a:rPr>
              <a:t>real time </a:t>
            </a:r>
            <a:r>
              <a:rPr lang="en-US" sz="1600" dirty="0" smtClean="0">
                <a:latin typeface="Century Gothic" panose="020B0502020202020204" pitchFamily="34" charset="0"/>
              </a:rPr>
              <a:t>applications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600" dirty="0" smtClean="0">
                <a:latin typeface="Century Gothic" panose="020B0502020202020204" pitchFamily="34" charset="0"/>
              </a:rPr>
              <a:t>Heterogeneity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pic>
        <p:nvPicPr>
          <p:cNvPr id="6" name="Picture 2" descr="http://canadiancor.com/wp-content/uploads/2017/09/edge-computing-diagram-1024x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33600"/>
            <a:ext cx="4571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81000" y="5587181"/>
            <a:ext cx="81534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it-IT" sz="2400" b="1" dirty="0" err="1" smtClean="0">
                <a:solidFill>
                  <a:srgbClr val="C00000"/>
                </a:solidFill>
                <a:latin typeface="Century Gothic" pitchFamily="34" charset="0"/>
              </a:rPr>
              <a:t>We</a:t>
            </a:r>
            <a:r>
              <a:rPr lang="it-IT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Century Gothic" pitchFamily="34" charset="0"/>
              </a:rPr>
              <a:t>need</a:t>
            </a:r>
            <a:r>
              <a:rPr lang="it-IT" sz="2400" b="1" dirty="0" smtClean="0">
                <a:solidFill>
                  <a:srgbClr val="C00000"/>
                </a:solidFill>
                <a:latin typeface="Century Gothic" pitchFamily="34" charset="0"/>
              </a:rPr>
              <a:t> (</a:t>
            </a:r>
            <a:r>
              <a:rPr lang="it-IT" sz="2400" b="1" dirty="0" err="1" smtClean="0">
                <a:solidFill>
                  <a:srgbClr val="C00000"/>
                </a:solidFill>
                <a:latin typeface="Century Gothic" pitchFamily="34" charset="0"/>
              </a:rPr>
              <a:t>fixed</a:t>
            </a:r>
            <a:r>
              <a:rPr lang="it-IT" sz="2400" b="1" dirty="0" smtClean="0">
                <a:solidFill>
                  <a:srgbClr val="C00000"/>
                </a:solidFill>
                <a:latin typeface="Century Gothic" pitchFamily="34" charset="0"/>
              </a:rPr>
              <a:t> and wireless) broadband networks!</a:t>
            </a:r>
            <a:r>
              <a:rPr lang="it-IT" sz="16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it-IT" sz="1600" b="1" dirty="0" smtClean="0">
                <a:solidFill>
                  <a:srgbClr val="C00000"/>
                </a:solidFill>
                <a:latin typeface="Century Gothic" pitchFamily="34" charset="0"/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it-IT" sz="8000" dirty="0" smtClean="0">
                <a:latin typeface="Century Gothic" panose="020B0502020202020204" pitchFamily="34" charset="0"/>
              </a:rPr>
              <a:t>Grazie</a:t>
            </a:r>
            <a:r>
              <a:rPr lang="it-IT" sz="6600" dirty="0">
                <a:latin typeface="Century Gothic" panose="020B0502020202020204" pitchFamily="34" charset="0"/>
              </a:rPr>
              <a:t/>
            </a:r>
            <a:br>
              <a:rPr lang="it-IT" sz="6600" dirty="0">
                <a:latin typeface="Century Gothic" panose="020B0502020202020204" pitchFamily="34" charset="0"/>
              </a:rPr>
            </a:br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pescape@unina.it</a:t>
            </a:r>
            <a:endParaRPr lang="it-IT" sz="66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anose="020B0502020202020204" pitchFamily="34" charset="0"/>
              </a:rPr>
              <a:pPr/>
              <a:t>34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13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169926" y="-315887"/>
            <a:ext cx="8610600" cy="1280891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>
                <a:latin typeface="Century Gothic" pitchFamily="34" charset="0"/>
              </a:rPr>
              <a:t>New paradigms enabled by </a:t>
            </a:r>
            <a:r>
              <a:rPr lang="en-US" sz="2800" dirty="0" err="1" smtClean="0">
                <a:latin typeface="Century Gothic" pitchFamily="34" charset="0"/>
              </a:rPr>
              <a:t>CloudIoT</a:t>
            </a:r>
            <a:endParaRPr lang="en-US" sz="2800" dirty="0">
              <a:latin typeface="Century Gothic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181547"/>
            <a:ext cx="6705600" cy="49582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38200" y="2667000"/>
            <a:ext cx="7426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dirty="0" err="1" smtClean="0">
                <a:solidFill>
                  <a:srgbClr val="C00000"/>
                </a:solidFill>
                <a:latin typeface="Century Gothic" pitchFamily="34" charset="0"/>
              </a:rPr>
              <a:t>Everything</a:t>
            </a:r>
            <a:r>
              <a:rPr lang="it-IT" sz="72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it-IT" sz="7200" dirty="0" err="1" smtClean="0">
                <a:solidFill>
                  <a:srgbClr val="C00000"/>
                </a:solidFill>
                <a:latin typeface="Century Gothic" pitchFamily="34" charset="0"/>
              </a:rPr>
              <a:t>as</a:t>
            </a:r>
            <a:r>
              <a:rPr lang="it-IT" sz="7200" dirty="0" smtClean="0">
                <a:solidFill>
                  <a:srgbClr val="C00000"/>
                </a:solidFill>
                <a:latin typeface="Century Gothic" pitchFamily="34" charset="0"/>
              </a:rPr>
              <a:t> Service!</a:t>
            </a:r>
            <a:endParaRPr lang="it-IT" sz="7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35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372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egnaposto contenuto 4"/>
          <p:cNvSpPr>
            <a:spLocks noGrp="1"/>
          </p:cNvSpPr>
          <p:nvPr>
            <p:ph sz="half" idx="2"/>
          </p:nvPr>
        </p:nvSpPr>
        <p:spPr>
          <a:xfrm>
            <a:off x="241080" y="1284340"/>
            <a:ext cx="7901383" cy="413899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Century Gothic" pitchFamily="34" charset="0"/>
              </a:rPr>
              <a:t>Features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Public availability (</a:t>
            </a:r>
            <a:r>
              <a:rPr lang="en-US" sz="2000" dirty="0" smtClean="0">
                <a:latin typeface="Century Gothic" pitchFamily="34" charset="0"/>
                <a:hlinkClick r:id="rId2"/>
              </a:rPr>
              <a:t>http://traffic.comics.unina.it/cloudsurf</a:t>
            </a:r>
            <a:r>
              <a:rPr lang="en-US" sz="2000" dirty="0" smtClean="0">
                <a:latin typeface="Century Gothic" pitchFamily="34" charset="0"/>
              </a:rPr>
              <a:t>)</a:t>
            </a:r>
            <a:endParaRPr lang="en-US" sz="2000" dirty="0">
              <a:latin typeface="Century Gothic" pitchFamily="34" charset="0"/>
            </a:endParaRPr>
          </a:p>
          <a:p>
            <a:pPr lvl="1"/>
            <a:r>
              <a:rPr lang="en-US" sz="2000" dirty="0">
                <a:latin typeface="Century Gothic" pitchFamily="34" charset="0"/>
              </a:rPr>
              <a:t>Preconfigured or custom experiments</a:t>
            </a:r>
          </a:p>
          <a:p>
            <a:pPr lvl="1"/>
            <a:r>
              <a:rPr lang="en-US" sz="2000" dirty="0">
                <a:latin typeface="Century Gothic" pitchFamily="34" charset="0"/>
              </a:rPr>
              <a:t>Cost </a:t>
            </a:r>
            <a:r>
              <a:rPr lang="en-US" sz="2000" dirty="0" smtClean="0">
                <a:latin typeface="Century Gothic" pitchFamily="34" charset="0"/>
              </a:rPr>
              <a:t>prediction</a:t>
            </a:r>
            <a:endParaRPr lang="en-US" sz="2000" dirty="0">
              <a:latin typeface="Century Gothic" pitchFamily="34" charset="0"/>
            </a:endParaRPr>
          </a:p>
          <a:p>
            <a:pPr lvl="1"/>
            <a:r>
              <a:rPr lang="en-US" sz="2000" dirty="0">
                <a:latin typeface="Century Gothic" pitchFamily="34" charset="0"/>
              </a:rPr>
              <a:t>Result </a:t>
            </a:r>
            <a:r>
              <a:rPr lang="en-US" sz="2000" dirty="0" smtClean="0">
                <a:latin typeface="Century Gothic" pitchFamily="34" charset="0"/>
              </a:rPr>
              <a:t>sharing through the community result repository</a:t>
            </a:r>
          </a:p>
          <a:p>
            <a:r>
              <a:rPr lang="en-US" sz="2400" dirty="0" smtClean="0">
                <a:latin typeface="Century Gothic" pitchFamily="34" charset="0"/>
              </a:rPr>
              <a:t>Main components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Master</a:t>
            </a:r>
          </a:p>
          <a:p>
            <a:pPr lvl="2"/>
            <a:r>
              <a:rPr lang="en-US" sz="1800" dirty="0" smtClean="0">
                <a:latin typeface="Century Gothic" pitchFamily="34" charset="0"/>
              </a:rPr>
              <a:t>Orchestrates </a:t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the experiments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Cloud probes</a:t>
            </a:r>
          </a:p>
          <a:p>
            <a:pPr lvl="2"/>
            <a:r>
              <a:rPr lang="en-US" sz="1800" dirty="0" smtClean="0">
                <a:latin typeface="Century Gothic" pitchFamily="34" charset="0"/>
              </a:rPr>
              <a:t>Deployed onto the</a:t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 cloud leveraging </a:t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the </a:t>
            </a:r>
            <a:r>
              <a:rPr lang="en-US" sz="1800" i="1" dirty="0" err="1" smtClean="0">
                <a:latin typeface="Century Gothic" pitchFamily="34" charset="0"/>
              </a:rPr>
              <a:t>IaaS</a:t>
            </a:r>
            <a:r>
              <a:rPr lang="en-US" sz="1800" dirty="0" smtClean="0">
                <a:latin typeface="Century Gothic" pitchFamily="34" charset="0"/>
              </a:rPr>
              <a:t> model</a:t>
            </a:r>
          </a:p>
          <a:p>
            <a:pPr lvl="2"/>
            <a:r>
              <a:rPr lang="en-US" sz="1800" dirty="0" smtClean="0">
                <a:latin typeface="Century Gothic" pitchFamily="34" charset="0"/>
              </a:rPr>
              <a:t>Integrate active </a:t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monitoring tools</a:t>
            </a:r>
          </a:p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02969" y="47298"/>
            <a:ext cx="8941017" cy="132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CloudSurf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a platform to enable the general consumer to monitor public-cloud network infrastructures</a:t>
            </a:r>
          </a:p>
        </p:txBody>
      </p:sp>
      <p:grpSp>
        <p:nvGrpSpPr>
          <p:cNvPr id="210" name="Gruppo 209"/>
          <p:cNvGrpSpPr/>
          <p:nvPr/>
        </p:nvGrpSpPr>
        <p:grpSpPr>
          <a:xfrm>
            <a:off x="472955" y="5722897"/>
            <a:ext cx="2758958" cy="776419"/>
            <a:chOff x="1291892" y="2867776"/>
            <a:chExt cx="2026866" cy="598275"/>
          </a:xfrm>
        </p:grpSpPr>
        <p:sp>
          <p:nvSpPr>
            <p:cNvPr id="181" name="CasellaDiTesto 180"/>
            <p:cNvSpPr txBox="1"/>
            <p:nvPr/>
          </p:nvSpPr>
          <p:spPr>
            <a:xfrm>
              <a:off x="1593338" y="2958866"/>
              <a:ext cx="782217" cy="17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Cloud</a:t>
              </a:r>
              <a:r>
                <a:rPr kumimoji="0" lang="it-IT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probe</a:t>
              </a:r>
              <a:endPara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1" name="Immagine 20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6875" r="3332" b="7262"/>
            <a:stretch/>
          </p:blipFill>
          <p:spPr>
            <a:xfrm>
              <a:off x="1394856" y="2934321"/>
              <a:ext cx="218397" cy="196655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02" name="Immagine 20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590" y="3184807"/>
              <a:ext cx="262610" cy="259538"/>
            </a:xfrm>
            <a:prstGeom prst="rect">
              <a:avLst/>
            </a:prstGeom>
          </p:spPr>
        </p:pic>
        <p:pic>
          <p:nvPicPr>
            <p:cNvPr id="203" name="Immagine 20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806" y="3243374"/>
              <a:ext cx="189386" cy="187171"/>
            </a:xfrm>
            <a:prstGeom prst="rect">
              <a:avLst/>
            </a:prstGeom>
          </p:spPr>
        </p:pic>
        <p:pic>
          <p:nvPicPr>
            <p:cNvPr id="204" name="Immagine 20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866" y="2922012"/>
              <a:ext cx="243169" cy="240324"/>
            </a:xfrm>
            <a:prstGeom prst="rect">
              <a:avLst/>
            </a:prstGeom>
          </p:spPr>
        </p:pic>
        <p:sp>
          <p:nvSpPr>
            <p:cNvPr id="205" name="CasellaDiTesto 204"/>
            <p:cNvSpPr txBox="1"/>
            <p:nvPr/>
          </p:nvSpPr>
          <p:spPr>
            <a:xfrm>
              <a:off x="2471761" y="3234616"/>
              <a:ext cx="846997" cy="17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Cloud</a:t>
              </a:r>
              <a:r>
                <a:rPr kumimoji="0" lang="it-IT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credentials</a:t>
              </a:r>
              <a:endPara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CasellaDiTesto 205"/>
            <p:cNvSpPr txBox="1"/>
            <p:nvPr/>
          </p:nvSpPr>
          <p:spPr>
            <a:xfrm>
              <a:off x="2484217" y="2966248"/>
              <a:ext cx="782217" cy="17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Virtual</a:t>
              </a:r>
              <a:r>
                <a:rPr kumimoji="0" lang="it-IT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machine</a:t>
              </a:r>
              <a:endPara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ttangolo 206"/>
            <p:cNvSpPr/>
            <p:nvPr/>
          </p:nvSpPr>
          <p:spPr>
            <a:xfrm>
              <a:off x="1291892" y="2867776"/>
              <a:ext cx="1945796" cy="598275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CasellaDiTesto 207"/>
            <p:cNvSpPr txBox="1"/>
            <p:nvPr/>
          </p:nvSpPr>
          <p:spPr>
            <a:xfrm>
              <a:off x="1590846" y="3222305"/>
              <a:ext cx="782217" cy="17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Managment</a:t>
              </a:r>
              <a:r>
                <a:rPr kumimoji="0" lang="it-IT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API</a:t>
              </a:r>
              <a:endPara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2" name="Gruppo 211"/>
          <p:cNvGrpSpPr/>
          <p:nvPr/>
        </p:nvGrpSpPr>
        <p:grpSpPr>
          <a:xfrm>
            <a:off x="3436884" y="3090042"/>
            <a:ext cx="5265752" cy="3224790"/>
            <a:chOff x="1456327" y="2727439"/>
            <a:chExt cx="6631432" cy="3899863"/>
          </a:xfrm>
        </p:grpSpPr>
        <p:pic>
          <p:nvPicPr>
            <p:cNvPr id="160" name="Immagine 159" descr="shape (1).png"/>
            <p:cNvPicPr>
              <a:picLocks noChangeAspect="1"/>
            </p:cNvPicPr>
            <p:nvPr/>
          </p:nvPicPr>
          <p:blipFill>
            <a:blip r:embed="rId7">
              <a:duotone>
                <a:srgbClr val="ED7D31">
                  <a:shade val="45000"/>
                  <a:satMod val="135000"/>
                </a:srgbClr>
                <a:prstClr val="white"/>
              </a:duotone>
              <a:lum bright="20000"/>
            </a:blip>
            <a:srcRect t="17391" b="17391"/>
            <a:stretch>
              <a:fillRect/>
            </a:stretch>
          </p:blipFill>
          <p:spPr>
            <a:xfrm>
              <a:off x="5604635" y="2727439"/>
              <a:ext cx="2470668" cy="1370370"/>
            </a:xfrm>
            <a:prstGeom prst="rect">
              <a:avLst/>
            </a:prstGeom>
            <a:effectLst>
              <a:innerShdw blurRad="114300">
                <a:prstClr val="black">
                  <a:alpha val="0"/>
                </a:prstClr>
              </a:innerShdw>
            </a:effectLst>
          </p:spPr>
        </p:pic>
        <p:pic>
          <p:nvPicPr>
            <p:cNvPr id="162" name="Immagine 161" descr="shape (1).png"/>
            <p:cNvPicPr>
              <a:picLocks noChangeAspect="1"/>
            </p:cNvPicPr>
            <p:nvPr/>
          </p:nvPicPr>
          <p:blipFill>
            <a:blip r:embed="rId7">
              <a:duotone>
                <a:srgbClr val="5B9BD5">
                  <a:shade val="45000"/>
                  <a:satMod val="135000"/>
                </a:srgbClr>
                <a:prstClr val="white"/>
              </a:duotone>
              <a:lum bright="-5000"/>
            </a:blip>
            <a:srcRect t="17391" b="17391"/>
            <a:stretch>
              <a:fillRect/>
            </a:stretch>
          </p:blipFill>
          <p:spPr>
            <a:xfrm>
              <a:off x="5617091" y="5155018"/>
              <a:ext cx="2470668" cy="1370369"/>
            </a:xfrm>
            <a:prstGeom prst="rect">
              <a:avLst/>
            </a:prstGeom>
            <a:effectLst>
              <a:innerShdw blurRad="114300">
                <a:prstClr val="black">
                  <a:alpha val="0"/>
                </a:prstClr>
              </a:innerShdw>
            </a:effectLst>
          </p:spPr>
        </p:pic>
        <p:pic>
          <p:nvPicPr>
            <p:cNvPr id="163" name="Immagine 16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242" y="3829026"/>
              <a:ext cx="978879" cy="967428"/>
            </a:xfrm>
            <a:prstGeom prst="rect">
              <a:avLst/>
            </a:prstGeom>
          </p:spPr>
        </p:pic>
        <p:pic>
          <p:nvPicPr>
            <p:cNvPr id="164" name="Immagine 163"/>
            <p:cNvPicPr>
              <a:picLocks noChangeAspect="1"/>
            </p:cNvPicPr>
            <p:nvPr/>
          </p:nvPicPr>
          <p:blipFill>
            <a:blip r:embed="rId9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3322">
              <a:off x="4133001" y="3740663"/>
              <a:ext cx="308946" cy="305332"/>
            </a:xfrm>
            <a:prstGeom prst="rect">
              <a:avLst/>
            </a:prstGeom>
          </p:spPr>
        </p:pic>
        <p:pic>
          <p:nvPicPr>
            <p:cNvPr id="165" name="Immagine 16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049" y="3000773"/>
              <a:ext cx="411927" cy="407109"/>
            </a:xfrm>
            <a:prstGeom prst="rect">
              <a:avLst/>
            </a:prstGeom>
          </p:spPr>
        </p:pic>
        <p:pic>
          <p:nvPicPr>
            <p:cNvPr id="166" name="Immagine 165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295" y="3410555"/>
              <a:ext cx="411927" cy="407109"/>
            </a:xfrm>
            <a:prstGeom prst="rect">
              <a:avLst/>
            </a:prstGeom>
          </p:spPr>
        </p:pic>
        <p:pic>
          <p:nvPicPr>
            <p:cNvPr id="167" name="Immagine 16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370" y="2956527"/>
              <a:ext cx="411927" cy="407109"/>
            </a:xfrm>
            <a:prstGeom prst="rect">
              <a:avLst/>
            </a:prstGeom>
          </p:spPr>
        </p:pic>
        <p:pic>
          <p:nvPicPr>
            <p:cNvPr id="168" name="Immagine 16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122" y="4004489"/>
              <a:ext cx="823855" cy="814218"/>
            </a:xfrm>
            <a:prstGeom prst="rect">
              <a:avLst/>
            </a:prstGeom>
          </p:spPr>
        </p:pic>
        <p:pic>
          <p:nvPicPr>
            <p:cNvPr id="169" name="Immagine 168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10" y="5779398"/>
              <a:ext cx="559008" cy="552469"/>
            </a:xfrm>
            <a:prstGeom prst="rect">
              <a:avLst/>
            </a:prstGeom>
          </p:spPr>
        </p:pic>
        <p:pic>
          <p:nvPicPr>
            <p:cNvPr id="170" name="Immagine 169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53" y="5476961"/>
              <a:ext cx="205964" cy="203554"/>
            </a:xfrm>
            <a:prstGeom prst="rect">
              <a:avLst/>
            </a:prstGeom>
          </p:spPr>
        </p:pic>
        <p:sp>
          <p:nvSpPr>
            <p:cNvPr id="171" name="Freccia circolare a destra 170"/>
            <p:cNvSpPr/>
            <p:nvPr/>
          </p:nvSpPr>
          <p:spPr>
            <a:xfrm flipH="1">
              <a:off x="2241889" y="4247123"/>
              <a:ext cx="539754" cy="373077"/>
            </a:xfrm>
            <a:prstGeom prst="curvedRightArrow">
              <a:avLst>
                <a:gd name="adj1" fmla="val 25000"/>
                <a:gd name="adj2" fmla="val 50000"/>
                <a:gd name="adj3" fmla="val 46429"/>
              </a:avLst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CasellaDiTesto 171"/>
            <p:cNvSpPr txBox="1"/>
            <p:nvPr/>
          </p:nvSpPr>
          <p:spPr>
            <a:xfrm>
              <a:off x="5652938" y="4278500"/>
              <a:ext cx="2056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Up-to-date Pricing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Information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CasellaDiTesto 172"/>
            <p:cNvSpPr txBox="1"/>
            <p:nvPr/>
          </p:nvSpPr>
          <p:spPr>
            <a:xfrm>
              <a:off x="2951702" y="6319525"/>
              <a:ext cx="224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Results Repository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4" name="Immagine 173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5B9BD5">
                  <a:tint val="45000"/>
                  <a:satMod val="400000"/>
                </a:srgbClr>
              </a:duotone>
              <a:lum bright="-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630" y="5364582"/>
              <a:ext cx="514909" cy="508886"/>
            </a:xfrm>
            <a:prstGeom prst="rect">
              <a:avLst/>
            </a:prstGeom>
          </p:spPr>
        </p:pic>
        <p:sp>
          <p:nvSpPr>
            <p:cNvPr id="175" name="Freccia bidirezionale orizzontale 174"/>
            <p:cNvSpPr/>
            <p:nvPr/>
          </p:nvSpPr>
          <p:spPr>
            <a:xfrm rot="19779598">
              <a:off x="4308542" y="3520741"/>
              <a:ext cx="1132801" cy="183199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6" name="Immagine 175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rgbClr val="5B9BD5">
                  <a:tint val="45000"/>
                  <a:satMod val="400000"/>
                </a:srgbClr>
              </a:duotone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869">
              <a:off x="4200263" y="4843474"/>
              <a:ext cx="308946" cy="305332"/>
            </a:xfrm>
            <a:prstGeom prst="rect">
              <a:avLst/>
            </a:prstGeom>
          </p:spPr>
        </p:pic>
        <p:sp>
          <p:nvSpPr>
            <p:cNvPr id="177" name="Freccia bidirezionale orizzontale 176"/>
            <p:cNvSpPr/>
            <p:nvPr/>
          </p:nvSpPr>
          <p:spPr>
            <a:xfrm rot="5400000">
              <a:off x="3297741" y="5097445"/>
              <a:ext cx="496036" cy="185367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8" name="Immagine 177"/>
            <p:cNvPicPr>
              <a:picLocks noChangeAspect="1"/>
            </p:cNvPicPr>
            <p:nvPr/>
          </p:nvPicPr>
          <p:blipFill rotWithShape="1">
            <a:blip r:embed="rId16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6875" r="3332" b="7262"/>
            <a:stretch/>
          </p:blipFill>
          <p:spPr>
            <a:xfrm>
              <a:off x="6180432" y="3232228"/>
              <a:ext cx="298647" cy="268917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179" name="CasellaDiTesto 178"/>
            <p:cNvSpPr txBox="1"/>
            <p:nvPr/>
          </p:nvSpPr>
          <p:spPr>
            <a:xfrm>
              <a:off x="1456327" y="4766005"/>
              <a:ext cx="1507590" cy="63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CloudSurf</a:t>
              </a:r>
              <a:r>
                <a:rPr kumimoji="0" lang="it-I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it-I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CasellaDiTesto 179"/>
            <p:cNvSpPr txBox="1"/>
            <p:nvPr/>
          </p:nvSpPr>
          <p:spPr>
            <a:xfrm>
              <a:off x="3098705" y="4660134"/>
              <a:ext cx="938678" cy="37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2" name="Immagine 18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432" y="3038783"/>
              <a:ext cx="411927" cy="407109"/>
            </a:xfrm>
            <a:prstGeom prst="rect">
              <a:avLst/>
            </a:prstGeom>
          </p:spPr>
        </p:pic>
        <p:pic>
          <p:nvPicPr>
            <p:cNvPr id="183" name="Immagine 18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377" y="3509040"/>
              <a:ext cx="411927" cy="407109"/>
            </a:xfrm>
            <a:prstGeom prst="rect">
              <a:avLst/>
            </a:prstGeom>
          </p:spPr>
        </p:pic>
        <p:pic>
          <p:nvPicPr>
            <p:cNvPr id="184" name="Immagine 183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924" y="5524387"/>
              <a:ext cx="411927" cy="407109"/>
            </a:xfrm>
            <a:prstGeom prst="rect">
              <a:avLst/>
            </a:prstGeom>
          </p:spPr>
        </p:pic>
        <p:pic>
          <p:nvPicPr>
            <p:cNvPr id="185" name="Immagine 18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335" y="5343278"/>
              <a:ext cx="411927" cy="407109"/>
            </a:xfrm>
            <a:prstGeom prst="rect">
              <a:avLst/>
            </a:prstGeom>
          </p:spPr>
        </p:pic>
        <p:pic>
          <p:nvPicPr>
            <p:cNvPr id="186" name="Immagine 185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020" y="5842070"/>
              <a:ext cx="411927" cy="407109"/>
            </a:xfrm>
            <a:prstGeom prst="rect">
              <a:avLst/>
            </a:prstGeom>
          </p:spPr>
        </p:pic>
        <p:pic>
          <p:nvPicPr>
            <p:cNvPr id="187" name="Immagine 18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628" y="5687964"/>
              <a:ext cx="411927" cy="407109"/>
            </a:xfrm>
            <a:prstGeom prst="rect">
              <a:avLst/>
            </a:prstGeom>
          </p:spPr>
        </p:pic>
        <p:pic>
          <p:nvPicPr>
            <p:cNvPr id="188" name="Immagine 187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885" y="5914475"/>
              <a:ext cx="411927" cy="407109"/>
            </a:xfrm>
            <a:prstGeom prst="rect">
              <a:avLst/>
            </a:prstGeom>
          </p:spPr>
        </p:pic>
        <p:pic>
          <p:nvPicPr>
            <p:cNvPr id="189" name="Immagine 188"/>
            <p:cNvPicPr>
              <a:picLocks noChangeAspect="1"/>
            </p:cNvPicPr>
            <p:nvPr/>
          </p:nvPicPr>
          <p:blipFill rotWithShape="1">
            <a:blip r:embed="rId17" cstate="print">
              <a:duotone>
                <a:prstClr val="black"/>
                <a:srgbClr val="5B9BD5">
                  <a:tint val="45000"/>
                  <a:satMod val="400000"/>
                </a:srgbClr>
              </a:duotone>
              <a:lum bright="-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" t="8141" r="-1" b="7632"/>
            <a:stretch/>
          </p:blipFill>
          <p:spPr>
            <a:xfrm>
              <a:off x="6634608" y="5558489"/>
              <a:ext cx="299504" cy="254443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0" name="Immagine 189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306" y="3509038"/>
              <a:ext cx="411927" cy="407109"/>
            </a:xfrm>
            <a:prstGeom prst="rect">
              <a:avLst/>
            </a:prstGeom>
          </p:spPr>
        </p:pic>
        <p:pic>
          <p:nvPicPr>
            <p:cNvPr id="191" name="Immagine 190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356" y="3506577"/>
              <a:ext cx="411927" cy="407109"/>
            </a:xfrm>
            <a:prstGeom prst="rect">
              <a:avLst/>
            </a:prstGeom>
          </p:spPr>
        </p:pic>
        <p:pic>
          <p:nvPicPr>
            <p:cNvPr id="192" name="Immagine 191"/>
            <p:cNvPicPr>
              <a:picLocks noChangeAspect="1"/>
            </p:cNvPicPr>
            <p:nvPr/>
          </p:nvPicPr>
          <p:blipFill rotWithShape="1">
            <a:blip r:embed="rId16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6875" r="3332" b="7262"/>
            <a:stretch/>
          </p:blipFill>
          <p:spPr>
            <a:xfrm>
              <a:off x="6940249" y="3643392"/>
              <a:ext cx="298647" cy="268917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3" name="Immagine 192"/>
            <p:cNvPicPr>
              <a:picLocks noChangeAspect="1"/>
            </p:cNvPicPr>
            <p:nvPr/>
          </p:nvPicPr>
          <p:blipFill rotWithShape="1">
            <a:blip r:embed="rId16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6875" r="3332" b="7262"/>
            <a:stretch/>
          </p:blipFill>
          <p:spPr>
            <a:xfrm>
              <a:off x="6491835" y="3717257"/>
              <a:ext cx="298647" cy="268917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4" name="Immagine 193"/>
            <p:cNvPicPr>
              <a:picLocks noChangeAspect="1"/>
            </p:cNvPicPr>
            <p:nvPr/>
          </p:nvPicPr>
          <p:blipFill>
            <a:blip r:embed="rId18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18" y="2943527"/>
              <a:ext cx="514909" cy="508886"/>
            </a:xfrm>
            <a:prstGeom prst="rect">
              <a:avLst/>
            </a:prstGeom>
          </p:spPr>
        </p:pic>
        <p:pic>
          <p:nvPicPr>
            <p:cNvPr id="195" name="Immagine 19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A5A5A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438" y="5941557"/>
              <a:ext cx="411927" cy="407109"/>
            </a:xfrm>
            <a:prstGeom prst="rect">
              <a:avLst/>
            </a:prstGeom>
          </p:spPr>
        </p:pic>
        <p:pic>
          <p:nvPicPr>
            <p:cNvPr id="196" name="Immagine 195"/>
            <p:cNvPicPr>
              <a:picLocks noChangeAspect="1"/>
            </p:cNvPicPr>
            <p:nvPr/>
          </p:nvPicPr>
          <p:blipFill rotWithShape="1">
            <a:blip r:embed="rId17" cstate="print">
              <a:duotone>
                <a:prstClr val="black"/>
                <a:srgbClr val="5B9BD5">
                  <a:tint val="45000"/>
                  <a:satMod val="400000"/>
                </a:srgbClr>
              </a:duotone>
              <a:lum bright="-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" t="8141" r="-1" b="7632"/>
            <a:stretch/>
          </p:blipFill>
          <p:spPr>
            <a:xfrm>
              <a:off x="7140322" y="5917949"/>
              <a:ext cx="299504" cy="254443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197" name="Freccia in su 196"/>
            <p:cNvSpPr/>
            <p:nvPr/>
          </p:nvSpPr>
          <p:spPr>
            <a:xfrm>
              <a:off x="5397121" y="4839870"/>
              <a:ext cx="185367" cy="527005"/>
            </a:xfrm>
            <a:prstGeom prst="upArrow">
              <a:avLst/>
            </a:prstGeom>
            <a:solidFill>
              <a:sysClr val="window" lastClr="FFFFFF">
                <a:lumMod val="65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ccia bidirezionale orizzontale 197"/>
            <p:cNvSpPr/>
            <p:nvPr/>
          </p:nvSpPr>
          <p:spPr>
            <a:xfrm rot="2035984">
              <a:off x="4367023" y="5219505"/>
              <a:ext cx="1132801" cy="183199"/>
            </a:xfrm>
            <a:prstGeom prst="leftRightArrow">
              <a:avLst/>
            </a:prstGeom>
            <a:solidFill>
              <a:sysClr val="window" lastClr="FFFFFF">
                <a:lumMod val="65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ccia in su 198"/>
            <p:cNvSpPr/>
            <p:nvPr/>
          </p:nvSpPr>
          <p:spPr>
            <a:xfrm rot="16200000">
              <a:off x="4668646" y="4063589"/>
              <a:ext cx="183199" cy="808367"/>
            </a:xfrm>
            <a:prstGeom prst="upArrow">
              <a:avLst/>
            </a:prstGeom>
            <a:solidFill>
              <a:sysClr val="window" lastClr="FFFFFF">
                <a:lumMod val="65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0" name="Immagine 199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84" y="4181527"/>
              <a:ext cx="559008" cy="552469"/>
            </a:xfrm>
            <a:prstGeom prst="rect">
              <a:avLst/>
            </a:prstGeom>
          </p:spPr>
        </p:pic>
        <p:sp>
          <p:nvSpPr>
            <p:cNvPr id="209" name="Freccia in su 208"/>
            <p:cNvSpPr/>
            <p:nvPr/>
          </p:nvSpPr>
          <p:spPr>
            <a:xfrm rot="10800000">
              <a:off x="5409576" y="3463573"/>
              <a:ext cx="185367" cy="527005"/>
            </a:xfrm>
            <a:prstGeom prst="upArrow">
              <a:avLst/>
            </a:prstGeom>
            <a:solidFill>
              <a:sysClr val="window" lastClr="FFFFFF">
                <a:lumMod val="65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Segnaposto numero diapositiva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381000" y="-228600"/>
            <a:ext cx="8610600" cy="1280891"/>
          </a:xfrm>
        </p:spPr>
        <p:txBody>
          <a:bodyPr/>
          <a:lstStyle/>
          <a:p>
            <a:pPr lvl="0" algn="ctr"/>
            <a:r>
              <a:rPr lang="en-US" dirty="0" err="1" smtClean="0"/>
              <a:t>Piattoforme</a:t>
            </a:r>
            <a:r>
              <a:rPr lang="en-US" dirty="0" smtClean="0"/>
              <a:t>, </a:t>
            </a:r>
            <a:r>
              <a:rPr lang="en-US" dirty="0" err="1" smtClean="0"/>
              <a:t>Servizi</a:t>
            </a:r>
            <a:r>
              <a:rPr lang="en-US" dirty="0" smtClean="0"/>
              <a:t> e </a:t>
            </a:r>
            <a:r>
              <a:rPr lang="en-US" dirty="0" err="1"/>
              <a:t>P</a:t>
            </a:r>
            <a:r>
              <a:rPr lang="en-US" dirty="0" err="1" smtClean="0"/>
              <a:t>rogetti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6477000" cy="5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381000" y="-228600"/>
            <a:ext cx="8610600" cy="1280891"/>
          </a:xfrm>
        </p:spPr>
        <p:txBody>
          <a:bodyPr/>
          <a:lstStyle/>
          <a:p>
            <a:pPr lvl="0" algn="ctr"/>
            <a:r>
              <a:rPr lang="en-US" dirty="0" smtClean="0">
                <a:latin typeface="Century Gothic" panose="020B0502020202020204" pitchFamily="34" charset="0"/>
              </a:rPr>
              <a:t>Open Issues and future directions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egnaposto contenuto 2"/>
          <p:cNvSpPr txBox="1">
            <a:spLocks noGrp="1"/>
          </p:cNvSpPr>
          <p:nvPr>
            <p:ph idx="1"/>
          </p:nvPr>
        </p:nvSpPr>
        <p:spPr>
          <a:xfrm>
            <a:off x="4724400" y="1676400"/>
            <a:ext cx="4038600" cy="4648200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>
                <a:latin typeface="Century Gothic" panose="020B0502020202020204" pitchFamily="34" charset="0"/>
              </a:rPr>
              <a:t>Standardization</a:t>
            </a: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Power and energy efficiency</a:t>
            </a: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Big Data</a:t>
            </a: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Security and </a:t>
            </a:r>
            <a:r>
              <a:rPr lang="en-US" sz="2400" dirty="0" smtClean="0">
                <a:latin typeface="Century Gothic" panose="020B0502020202020204" pitchFamily="34" charset="0"/>
              </a:rPr>
              <a:t>Privacy</a:t>
            </a:r>
          </a:p>
          <a:p>
            <a:pPr lvl="0"/>
            <a:r>
              <a:rPr lang="en-US" sz="2400" dirty="0" smtClean="0">
                <a:latin typeface="Century Gothic" panose="020B0502020202020204" pitchFamily="34" charset="0"/>
              </a:rPr>
              <a:t>Integration methodology</a:t>
            </a:r>
          </a:p>
          <a:p>
            <a:pPr lvl="0"/>
            <a:r>
              <a:rPr lang="en-US" sz="2400" dirty="0" smtClean="0">
                <a:latin typeface="Century Gothic" panose="020B0502020202020204" pitchFamily="34" charset="0"/>
              </a:rPr>
              <a:t>Pricing and billing</a:t>
            </a:r>
          </a:p>
          <a:p>
            <a:pPr lvl="0"/>
            <a:r>
              <a:rPr lang="en-US" sz="2400" dirty="0" smtClean="0">
                <a:latin typeface="Century Gothic" panose="020B0502020202020204" pitchFamily="34" charset="0"/>
              </a:rPr>
              <a:t>SLA enforcement</a:t>
            </a:r>
          </a:p>
          <a:p>
            <a:pPr lvl="0"/>
            <a:r>
              <a:rPr lang="en-US" sz="2400" dirty="0" smtClean="0">
                <a:latin typeface="Century Gothic" panose="020B0502020202020204" pitchFamily="34" charset="0"/>
              </a:rPr>
              <a:t>Scalability and flexibility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Network </a:t>
            </a:r>
            <a:r>
              <a:rPr lang="en-US" sz="2400" dirty="0" smtClean="0">
                <a:latin typeface="Century Gothic" panose="020B0502020202020204" pitchFamily="34" charset="0"/>
              </a:rPr>
              <a:t>Communications</a:t>
            </a:r>
          </a:p>
          <a:p>
            <a:pPr lvl="0"/>
            <a:endParaRPr lang="en-US" sz="2400" dirty="0">
              <a:latin typeface="Century Gothic" panose="020B0502020202020204" pitchFamily="34" charset="0"/>
            </a:endParaRPr>
          </a:p>
          <a:p>
            <a:pPr lvl="0"/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7" y="1752600"/>
            <a:ext cx="4320813" cy="38862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505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>
                <a:latin typeface="Century Gothic" pitchFamily="34" charset="0"/>
              </a:rPr>
              <a:t>Industry 4.0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766"/>
            <a:ext cx="8991598" cy="5464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" y="1393766"/>
            <a:ext cx="8991598" cy="5464234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ICT-backed automated and interconnected industry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4</a:t>
            </a:r>
            <a:r>
              <a:rPr lang="en-US" sz="2400" baseline="30000" dirty="0" smtClean="0">
                <a:latin typeface="Century Gothic" pitchFamily="34" charset="0"/>
              </a:rPr>
              <a:t>th</a:t>
            </a:r>
            <a:r>
              <a:rPr lang="en-US" sz="2400" dirty="0" smtClean="0">
                <a:latin typeface="Century Gothic" pitchFamily="34" charset="0"/>
              </a:rPr>
              <a:t> industrial revolution, mainly based on</a:t>
            </a:r>
          </a:p>
          <a:p>
            <a:pPr lvl="1"/>
            <a:r>
              <a:rPr lang="en-US" sz="2200" b="1" dirty="0" err="1">
                <a:latin typeface="Century Gothic" pitchFamily="34" charset="0"/>
              </a:rPr>
              <a:t>IoT</a:t>
            </a:r>
            <a:endParaRPr lang="en-US" sz="2200" dirty="0" smtClean="0">
              <a:latin typeface="Century Gothic" pitchFamily="34" charset="0"/>
            </a:endParaRPr>
          </a:p>
          <a:p>
            <a:pPr lvl="1"/>
            <a:r>
              <a:rPr lang="en-US" sz="2200" dirty="0" err="1" smtClean="0">
                <a:latin typeface="Century Gothic" pitchFamily="34" charset="0"/>
              </a:rPr>
              <a:t>Cyberphysical</a:t>
            </a:r>
            <a:r>
              <a:rPr lang="en-US" sz="2200" dirty="0" smtClean="0">
                <a:latin typeface="Century Gothic" pitchFamily="34" charset="0"/>
              </a:rPr>
              <a:t> systems</a:t>
            </a:r>
          </a:p>
          <a:p>
            <a:pPr lvl="1"/>
            <a:r>
              <a:rPr lang="en-US" sz="2200" dirty="0" smtClean="0">
                <a:latin typeface="Century Gothic" pitchFamily="34" charset="0"/>
              </a:rPr>
              <a:t>Big-data analytics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Cloud Manufacturing</a:t>
            </a:r>
            <a:endParaRPr lang="en-US" sz="2400" dirty="0" smtClean="0">
              <a:latin typeface="Century Gothic" pitchFamily="34" charset="0"/>
            </a:endParaRPr>
          </a:p>
          <a:p>
            <a:pPr lvl="1"/>
            <a:r>
              <a:rPr lang="en-US" sz="2200" dirty="0" smtClean="0">
                <a:latin typeface="Century Gothic" pitchFamily="34" charset="0"/>
              </a:rPr>
              <a:t>on-demand access to a shared collection of distributed manufacturing resources </a:t>
            </a:r>
          </a:p>
          <a:p>
            <a:pPr lvl="1"/>
            <a:r>
              <a:rPr lang="en-US" sz="2200" dirty="0" smtClean="0">
                <a:latin typeface="Century Gothic" pitchFamily="34" charset="0"/>
              </a:rPr>
              <a:t>temporary, reconfigurable, distributed </a:t>
            </a:r>
            <a:r>
              <a:rPr lang="en-US" sz="2200" b="1" dirty="0" smtClean="0">
                <a:latin typeface="Century Gothic" pitchFamily="34" charset="0"/>
              </a:rPr>
              <a:t>production lines</a:t>
            </a:r>
            <a:r>
              <a:rPr lang="en-US" sz="2200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327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itchFamily="34" charset="0"/>
              </a:rPr>
              <a:t>Cloud Computing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4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6655586" cy="49377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smtClean="0">
                <a:solidFill>
                  <a:srgbClr val="000000"/>
                </a:solidFill>
                <a:latin typeface="Century Gothic" pitchFamily="34" charset="0"/>
              </a:rPr>
              <a:t>Pay-as-you-go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resources </a:t>
            </a:r>
            <a:endParaRPr lang="en-US" sz="24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No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upfront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investments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Real-time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provisioning </a:t>
            </a:r>
            <a:endParaRPr lang="en-US" sz="24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Resource </a:t>
            </a:r>
            <a:r>
              <a:rPr lang="en-US" sz="2400" dirty="0" err="1">
                <a:solidFill>
                  <a:srgbClr val="000000"/>
                </a:solidFill>
                <a:latin typeface="Century Gothic" pitchFamily="34" charset="0"/>
              </a:rPr>
              <a:t>autoscaling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Ubiquitous access</a:t>
            </a:r>
          </a:p>
          <a:p>
            <a:r>
              <a:rPr lang="en-US" sz="2400" kern="0" dirty="0" err="1" smtClean="0">
                <a:solidFill>
                  <a:srgbClr val="000000"/>
                </a:solidFill>
                <a:latin typeface="Century Gothic" pitchFamily="34" charset="0"/>
              </a:rPr>
              <a:t>XaaS</a:t>
            </a:r>
            <a:r>
              <a:rPr lang="en-US" sz="2400" kern="0" dirty="0">
                <a:solidFill>
                  <a:srgbClr val="000000"/>
                </a:solidFill>
                <a:latin typeface="Century Gothic" pitchFamily="34" charset="0"/>
              </a:rPr>
              <a:t>: everything as a 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</a:rPr>
              <a:t>service</a:t>
            </a:r>
          </a:p>
          <a:p>
            <a:pPr lvl="1"/>
            <a:r>
              <a:rPr lang="en-US" sz="2100" kern="0" dirty="0" smtClean="0">
                <a:solidFill>
                  <a:srgbClr val="000000"/>
                </a:solidFill>
                <a:latin typeface="Century Gothic" pitchFamily="34" charset="0"/>
              </a:rPr>
              <a:t>SaaS, PaaS, IaaS</a:t>
            </a:r>
            <a:endParaRPr lang="en-US" sz="2100" kern="0" dirty="0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11732" y="1451361"/>
            <a:ext cx="3470250" cy="4704867"/>
            <a:chOff x="5552774" y="1333430"/>
            <a:chExt cx="3470250" cy="4704867"/>
          </a:xfrm>
        </p:grpSpPr>
        <p:grpSp>
          <p:nvGrpSpPr>
            <p:cNvPr id="7" name="Group 7"/>
            <p:cNvGrpSpPr/>
            <p:nvPr/>
          </p:nvGrpSpPr>
          <p:grpSpPr>
            <a:xfrm>
              <a:off x="5552774" y="5094710"/>
              <a:ext cx="1194083" cy="943587"/>
              <a:chOff x="1078397" y="5275639"/>
              <a:chExt cx="1459465" cy="1153296"/>
            </a:xfrm>
          </p:grpSpPr>
          <p:pic>
            <p:nvPicPr>
              <p:cNvPr id="8" name="Picture 4">
                <a:extLst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8811" y="5487771"/>
                <a:ext cx="729051" cy="7290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9" name="Picture 8">
                <a:extLst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397" y="5275639"/>
                <a:ext cx="1153296" cy="115329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698974" y="1333430"/>
              <a:ext cx="3324050" cy="2435876"/>
              <a:chOff x="5819950" y="1989830"/>
              <a:chExt cx="3324050" cy="2435876"/>
            </a:xfrm>
          </p:grpSpPr>
          <p:pic>
            <p:nvPicPr>
              <p:cNvPr id="6" name="Content Placeholder 5">
                <a:extLst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8924" y="2137069"/>
                <a:ext cx="1697014" cy="1697014"/>
              </a:xfrm>
              <a:prstGeom prst="rect">
                <a:avLst/>
              </a:prstGeom>
            </p:spPr>
          </p:pic>
          <p:pic>
            <p:nvPicPr>
              <p:cNvPr id="10" name="Picture 17">
                <a:extLst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2811" y="3341866"/>
                <a:ext cx="613063" cy="61306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1" name="Picture 18">
                <a:extLst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2811" y="1989830"/>
                <a:ext cx="661189" cy="66119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2" name="Picture 19">
                <a:extLst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811" y="2708282"/>
                <a:ext cx="600284" cy="60028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3" name="Picture 21">
                <a:extLst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9950" y="3023087"/>
                <a:ext cx="751076" cy="75107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1" name="Immagin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045" y="3674630"/>
                <a:ext cx="751076" cy="75107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 rot="20281867">
              <a:off x="6144166" y="3290821"/>
              <a:ext cx="2000575" cy="1674945"/>
              <a:chOff x="4254973" y="3802006"/>
              <a:chExt cx="2000575" cy="1674945"/>
            </a:xfrm>
          </p:grpSpPr>
          <p:pic>
            <p:nvPicPr>
              <p:cNvPr id="14" name="Picture 24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4700729" y="4830680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5" name="Picture 25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4478776" y="5008497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6" name="Picture 26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4930187" y="4666325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7" name="Picture 27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5146081" y="4488508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8" name="Picture 28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5781028" y="3968128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9" name="Picture 29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5972097" y="3802006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0" name="Picture 30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4254973" y="5193500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2" name="Picture 27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5357772" y="4321672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3" name="Picture 27">
                <a:extLst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8435509" flipH="1">
                <a:off x="5572592" y="4147195"/>
                <a:ext cx="283451" cy="2834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17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000" dirty="0" smtClean="0">
                <a:latin typeface="Century Gothic" pitchFamily="34" charset="0"/>
              </a:rPr>
              <a:t>Global Datacenter IP traffic Growth</a:t>
            </a:r>
            <a:endParaRPr lang="en-US" sz="3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5</a:t>
            </a:fld>
            <a:endParaRPr lang="en-US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2" y="1371600"/>
            <a:ext cx="8699737" cy="46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05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6</a:t>
            </a:fld>
            <a:endParaRPr lang="en-US">
              <a:latin typeface="Century Gothic" pitchFamily="34" charset="0"/>
            </a:endParaRPr>
          </a:p>
        </p:txBody>
      </p:sp>
      <p:pic>
        <p:nvPicPr>
          <p:cNvPr id="2050" name="Picture 2" descr="Z:\home\valerio\Downloads\125085-OR4UPV-3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itchFamily="34" charset="0"/>
              </a:rPr>
              <a:t>Internet of Things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7</a:t>
            </a:fld>
            <a:endParaRPr lang="en-US">
              <a:latin typeface="Century Gothic" pitchFamily="34" charset="0"/>
            </a:endParaRPr>
          </a:p>
        </p:txBody>
      </p:sp>
      <p:pic>
        <p:nvPicPr>
          <p:cNvPr id="1026" name="Picture 2" descr="Z:\home\valerio\Downloads\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4982308" cy="4982308"/>
          </a:xfrm>
          <a:prstGeom prst="rect">
            <a:avLst/>
          </a:prstGeom>
          <a:noFill/>
          <a:effectLst>
            <a:glow rad="1600200">
              <a:schemeClr val="bg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4419600" y="1295400"/>
            <a:ext cx="4648200" cy="4937760"/>
          </a:xfrm>
        </p:spPr>
        <p:txBody>
          <a:bodyPr anchor="ctr">
            <a:norm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Pervasive </a:t>
            </a:r>
            <a:r>
              <a:rPr lang="en-US" sz="2000" dirty="0">
                <a:latin typeface="Century Gothic" pitchFamily="34" charset="0"/>
              </a:rPr>
              <a:t>presence around us </a:t>
            </a: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of </a:t>
            </a:r>
            <a:r>
              <a:rPr lang="en-US" sz="2000" dirty="0">
                <a:latin typeface="Century Gothic" pitchFamily="34" charset="0"/>
              </a:rPr>
              <a:t>a variety of </a:t>
            </a:r>
            <a:r>
              <a:rPr lang="en-US" sz="2000" b="1" dirty="0" smtClean="0">
                <a:latin typeface="Century Gothic" pitchFamily="34" charset="0"/>
              </a:rPr>
              <a:t>things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RFID tags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Sensors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Actuators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Mobile phones</a:t>
            </a:r>
            <a:br>
              <a:rPr lang="en-US" sz="2000" dirty="0" smtClean="0">
                <a:latin typeface="Century Gothic" pitchFamily="34" charset="0"/>
              </a:rPr>
            </a:br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Unique </a:t>
            </a:r>
            <a:r>
              <a:rPr lang="en-US" sz="2000" dirty="0">
                <a:latin typeface="Century Gothic" pitchFamily="34" charset="0"/>
              </a:rPr>
              <a:t>addressing </a:t>
            </a:r>
            <a:r>
              <a:rPr lang="en-US" sz="2000" dirty="0" smtClean="0">
                <a:latin typeface="Century Gothic" pitchFamily="34" charset="0"/>
              </a:rPr>
              <a:t>schemes</a:t>
            </a:r>
            <a:br>
              <a:rPr lang="en-US" sz="2000" dirty="0" smtClean="0">
                <a:latin typeface="Century Gothic" pitchFamily="34" charset="0"/>
              </a:rPr>
            </a:br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Ability </a:t>
            </a:r>
            <a:r>
              <a:rPr lang="en-US" sz="2000" dirty="0">
                <a:latin typeface="Century Gothic" pitchFamily="34" charset="0"/>
              </a:rPr>
              <a:t>to interact </a:t>
            </a:r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en-US" sz="2000" dirty="0">
                <a:latin typeface="Century Gothic" pitchFamily="34" charset="0"/>
              </a:rPr>
              <a:t>cooperate </a:t>
            </a:r>
            <a:r>
              <a:rPr lang="en-US" sz="2000" dirty="0" smtClean="0">
                <a:latin typeface="Century Gothic" pitchFamily="34" charset="0"/>
              </a:rPr>
              <a:t>to </a:t>
            </a:r>
            <a:r>
              <a:rPr lang="en-US" sz="2000" dirty="0">
                <a:latin typeface="Century Gothic" pitchFamily="34" charset="0"/>
              </a:rPr>
              <a:t>reach </a:t>
            </a:r>
            <a:r>
              <a:rPr lang="en-US" sz="2000" b="1" dirty="0">
                <a:latin typeface="Century Gothic" pitchFamily="34" charset="0"/>
              </a:rPr>
              <a:t>common </a:t>
            </a:r>
            <a:r>
              <a:rPr lang="en-US" sz="2000" b="1" dirty="0" smtClean="0">
                <a:latin typeface="Century Gothic" pitchFamily="34" charset="0"/>
              </a:rPr>
              <a:t>goals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9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itchFamily="34" charset="0"/>
              </a:rPr>
              <a:t>Internet of </a:t>
            </a:r>
            <a:r>
              <a:rPr lang="it-IT" sz="3600" dirty="0" err="1" smtClean="0">
                <a:latin typeface="Century Gothic" pitchFamily="34" charset="0"/>
              </a:rPr>
              <a:t>Things</a:t>
            </a:r>
            <a:r>
              <a:rPr lang="it-IT" sz="3600" dirty="0" smtClean="0">
                <a:latin typeface="Century Gothic" pitchFamily="34" charset="0"/>
              </a:rPr>
              <a:t> </a:t>
            </a:r>
            <a:r>
              <a:rPr lang="it-IT" sz="1600" dirty="0" smtClean="0">
                <a:latin typeface="Century Gothic" pitchFamily="34" charset="0"/>
              </a:rPr>
              <a:t>(source: CISCO)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8</a:t>
            </a:fld>
            <a:endParaRPr lang="en-US">
              <a:latin typeface="Century Gothic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858"/>
            <a:ext cx="9144000" cy="514174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30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M2M communications </a:t>
            </a:r>
            <a:r>
              <a:rPr lang="en-US" sz="1600" dirty="0" smtClean="0">
                <a:latin typeface="Century Gothic" pitchFamily="34" charset="0"/>
              </a:rPr>
              <a:t>(source: CISCO)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entury Gothic" pitchFamily="34" charset="0"/>
              </a:rPr>
              <a:pPr/>
              <a:t>9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79648" y="6356350"/>
            <a:ext cx="57881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it-IT" dirty="0" smtClean="0">
                <a:latin typeface="Century Gothic" pitchFamily="34" charset="0"/>
              </a:rPr>
              <a:t>L’integrazione di </a:t>
            </a:r>
            <a:r>
              <a:rPr lang="it-IT" dirty="0" err="1" smtClean="0">
                <a:latin typeface="Century Gothic" pitchFamily="34" charset="0"/>
              </a:rPr>
              <a:t>Cloud</a:t>
            </a:r>
            <a:r>
              <a:rPr lang="it-IT" dirty="0" smtClean="0">
                <a:latin typeface="Century Gothic" pitchFamily="34" charset="0"/>
              </a:rPr>
              <a:t> e </a:t>
            </a:r>
            <a:r>
              <a:rPr lang="it-IT" dirty="0" err="1" smtClean="0">
                <a:latin typeface="Century Gothic" pitchFamily="34" charset="0"/>
              </a:rPr>
              <a:t>IoT</a:t>
            </a:r>
            <a:r>
              <a:rPr lang="it-IT" dirty="0" smtClean="0">
                <a:latin typeface="Century Gothic" pitchFamily="34" charset="0"/>
              </a:rPr>
              <a:t> e le infrastrutture di rete a banda larga</a:t>
            </a:r>
            <a:r>
              <a:rPr lang="it-IT" sz="1000" b="1" dirty="0" smtClean="0">
                <a:latin typeface="Century Gothic" pitchFamily="34" charset="0"/>
              </a:rPr>
              <a:t/>
            </a:r>
            <a:br>
              <a:rPr lang="it-IT" sz="1000" b="1" dirty="0" smtClean="0">
                <a:latin typeface="Century Gothic" pitchFamily="34" charset="0"/>
              </a:rPr>
            </a:br>
            <a:endParaRPr lang="en-US" sz="1100" dirty="0"/>
          </a:p>
        </p:txBody>
      </p:sp>
      <p:pic>
        <p:nvPicPr>
          <p:cNvPr id="1026" name="Picture 2" descr="ttps://www.cisco.com/c/dam/en/us/solutions/collateral/service-provider/visual-networking-index-vni/vni-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3" y="1524000"/>
            <a:ext cx="869569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28614</TotalTime>
  <Words>2428</Words>
  <Application>Microsoft Macintosh PowerPoint</Application>
  <PresentationFormat>Presentazione su schermo (4:3)</PresentationFormat>
  <Paragraphs>445</Paragraphs>
  <Slides>39</Slides>
  <Notes>29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Bookman Old Style</vt:lpstr>
      <vt:lpstr>Calibri</vt:lpstr>
      <vt:lpstr>Century Gothic</vt:lpstr>
      <vt:lpstr>Gill Sans MT</vt:lpstr>
      <vt:lpstr>Wingdings</vt:lpstr>
      <vt:lpstr>Wingdings 3</vt:lpstr>
      <vt:lpstr>Arial</vt:lpstr>
      <vt:lpstr>Origin</vt:lpstr>
      <vt:lpstr> L’integrazione di Cloud e IoT e le infrastrutture di rete a banda larga 19 Dicembre 2017</vt:lpstr>
      <vt:lpstr>Agenda</vt:lpstr>
      <vt:lpstr>Presentazione di PowerPoint</vt:lpstr>
      <vt:lpstr>Cloud Computing</vt:lpstr>
      <vt:lpstr>Global Datacenter IP traffic Growth</vt:lpstr>
      <vt:lpstr>Presentazione di PowerPoint</vt:lpstr>
      <vt:lpstr>Internet of Things</vt:lpstr>
      <vt:lpstr>Internet of Things (source: CISCO)</vt:lpstr>
      <vt:lpstr>M2M communications (source: CISCO)</vt:lpstr>
      <vt:lpstr>Two complementary worlds</vt:lpstr>
      <vt:lpstr>The Need for Integration: Storage</vt:lpstr>
      <vt:lpstr>The Need for Integration: Computation</vt:lpstr>
      <vt:lpstr>The Need for Integration: Communication</vt:lpstr>
      <vt:lpstr>The CloudIoT Paradigm (Pescapè et al., 2013)</vt:lpstr>
      <vt:lpstr>Healthcare</vt:lpstr>
      <vt:lpstr>New Applications lead to New Challenges</vt:lpstr>
      <vt:lpstr>Cloud network performance is critical</vt:lpstr>
      <vt:lpstr>Cloud networks</vt:lpstr>
      <vt:lpstr>Map of all Azure and AWS Datacenters (end of 2016, source:Atomia)</vt:lpstr>
      <vt:lpstr>Dublin AWS</vt:lpstr>
      <vt:lpstr>US AWS</vt:lpstr>
      <vt:lpstr>Facebook Datacenter</vt:lpstr>
      <vt:lpstr>Cloud network taxonomy</vt:lpstr>
      <vt:lpstr>Cloud network taxonomy</vt:lpstr>
      <vt:lpstr>Cloud network taxonomy</vt:lpstr>
      <vt:lpstr>What do we know about cloud networks?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Ongoing Research: (Mobile-)Edge Computing / Fog Computing</vt:lpstr>
      <vt:lpstr>Grazie pescape@unina.it</vt:lpstr>
      <vt:lpstr>New paradigms enabled by CloudIoT</vt:lpstr>
      <vt:lpstr>Presentazione di PowerPoint</vt:lpstr>
      <vt:lpstr>Piattoforme, Servizi e Progetti di ricerca</vt:lpstr>
      <vt:lpstr>Open Issues and future directions</vt:lpstr>
      <vt:lpstr>Industry 4.0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Neutralità di Rete</dc:title>
  <dc:creator>Antonio</dc:creator>
  <cp:lastModifiedBy>Utente di Microsoft Office</cp:lastModifiedBy>
  <cp:revision>463</cp:revision>
  <dcterms:created xsi:type="dcterms:W3CDTF">2006-08-16T00:00:00Z</dcterms:created>
  <dcterms:modified xsi:type="dcterms:W3CDTF">2017-12-19T13:26:34Z</dcterms:modified>
</cp:coreProperties>
</file>